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110"/>
  </p:notesMasterIdLst>
  <p:handoutMasterIdLst>
    <p:handoutMasterId r:id="rId111"/>
  </p:handoutMasterIdLst>
  <p:sldIdLst>
    <p:sldId id="256" r:id="rId4"/>
    <p:sldId id="257" r:id="rId5"/>
    <p:sldId id="258" r:id="rId6"/>
    <p:sldId id="259" r:id="rId7"/>
    <p:sldId id="369" r:id="rId8"/>
    <p:sldId id="260" r:id="rId9"/>
    <p:sldId id="262" r:id="rId10"/>
    <p:sldId id="261" r:id="rId11"/>
    <p:sldId id="263" r:id="rId12"/>
    <p:sldId id="264" r:id="rId13"/>
    <p:sldId id="265" r:id="rId14"/>
    <p:sldId id="266"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342" r:id="rId30"/>
    <p:sldId id="284" r:id="rId31"/>
    <p:sldId id="285" r:id="rId32"/>
    <p:sldId id="286" r:id="rId33"/>
    <p:sldId id="287" r:id="rId34"/>
    <p:sldId id="288" r:id="rId35"/>
    <p:sldId id="289" r:id="rId36"/>
    <p:sldId id="290" r:id="rId37"/>
    <p:sldId id="343" r:id="rId38"/>
    <p:sldId id="344" r:id="rId39"/>
    <p:sldId id="291" r:id="rId40"/>
    <p:sldId id="340" r:id="rId41"/>
    <p:sldId id="345" r:id="rId42"/>
    <p:sldId id="346" r:id="rId43"/>
    <p:sldId id="347" r:id="rId44"/>
    <p:sldId id="348" r:id="rId45"/>
    <p:sldId id="349" r:id="rId46"/>
    <p:sldId id="34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53" r:id="rId62"/>
    <p:sldId id="354" r:id="rId63"/>
    <p:sldId id="352" r:id="rId64"/>
    <p:sldId id="306" r:id="rId65"/>
    <p:sldId id="308" r:id="rId66"/>
    <p:sldId id="350" r:id="rId67"/>
    <p:sldId id="309" r:id="rId68"/>
    <p:sldId id="310" r:id="rId69"/>
    <p:sldId id="311" r:id="rId70"/>
    <p:sldId id="312" r:id="rId71"/>
    <p:sldId id="313" r:id="rId72"/>
    <p:sldId id="314" r:id="rId73"/>
    <p:sldId id="315" r:id="rId74"/>
    <p:sldId id="316" r:id="rId75"/>
    <p:sldId id="356" r:id="rId76"/>
    <p:sldId id="355" r:id="rId77"/>
    <p:sldId id="358" r:id="rId78"/>
    <p:sldId id="357" r:id="rId79"/>
    <p:sldId id="317" r:id="rId80"/>
    <p:sldId id="318" r:id="rId81"/>
    <p:sldId id="319" r:id="rId82"/>
    <p:sldId id="320" r:id="rId83"/>
    <p:sldId id="359" r:id="rId84"/>
    <p:sldId id="360" r:id="rId85"/>
    <p:sldId id="361" r:id="rId86"/>
    <p:sldId id="322" r:id="rId87"/>
    <p:sldId id="362" r:id="rId88"/>
    <p:sldId id="363" r:id="rId89"/>
    <p:sldId id="323" r:id="rId90"/>
    <p:sldId id="324" r:id="rId91"/>
    <p:sldId id="364" r:id="rId92"/>
    <p:sldId id="327" r:id="rId93"/>
    <p:sldId id="328" r:id="rId94"/>
    <p:sldId id="329" r:id="rId95"/>
    <p:sldId id="330" r:id="rId96"/>
    <p:sldId id="365" r:id="rId97"/>
    <p:sldId id="331" r:id="rId98"/>
    <p:sldId id="366" r:id="rId99"/>
    <p:sldId id="367" r:id="rId100"/>
    <p:sldId id="368" r:id="rId101"/>
    <p:sldId id="332" r:id="rId102"/>
    <p:sldId id="333" r:id="rId103"/>
    <p:sldId id="334" r:id="rId104"/>
    <p:sldId id="335" r:id="rId105"/>
    <p:sldId id="336" r:id="rId106"/>
    <p:sldId id="337" r:id="rId107"/>
    <p:sldId id="338" r:id="rId108"/>
    <p:sldId id="339"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0" autoAdjust="0"/>
    <p:restoredTop sz="94660"/>
  </p:normalViewPr>
  <p:slideViewPr>
    <p:cSldViewPr>
      <p:cViewPr>
        <p:scale>
          <a:sx n="33" d="100"/>
          <a:sy n="33" d="100"/>
        </p:scale>
        <p:origin x="634" y="-283"/>
      </p:cViewPr>
      <p:guideLst>
        <p:guide orient="horz" pos="2160"/>
        <p:guide pos="384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goel" userId="a5d2d9392ddacb4c" providerId="LiveId" clId="{86A1A8B3-A303-49CE-867E-7E0B43F8F901}"/>
    <pc:docChg chg="custSel modSld">
      <pc:chgData name="Priya goel" userId="a5d2d9392ddacb4c" providerId="LiveId" clId="{86A1A8B3-A303-49CE-867E-7E0B43F8F901}" dt="2024-12-29T11:46:23.389" v="20" actId="1038"/>
      <pc:docMkLst>
        <pc:docMk/>
      </pc:docMkLst>
      <pc:sldChg chg="modSp mod">
        <pc:chgData name="Priya goel" userId="a5d2d9392ddacb4c" providerId="LiveId" clId="{86A1A8B3-A303-49CE-867E-7E0B43F8F901}" dt="2024-12-29T11:46:23.389" v="20" actId="1038"/>
        <pc:sldMkLst>
          <pc:docMk/>
          <pc:sldMk cId="3585014511" sldId="259"/>
        </pc:sldMkLst>
        <pc:picChg chg="mod">
          <ac:chgData name="Priya goel" userId="a5d2d9392ddacb4c" providerId="LiveId" clId="{86A1A8B3-A303-49CE-867E-7E0B43F8F901}" dt="2024-12-29T11:46:23.389" v="20" actId="1038"/>
          <ac:picMkLst>
            <pc:docMk/>
            <pc:sldMk cId="3585014511" sldId="259"/>
            <ac:picMk id="6" creationId="{4E8CE48D-4939-E4B9-3214-4DEEA58B9EC3}"/>
          </ac:picMkLst>
        </pc:picChg>
      </pc:sldChg>
      <pc:sldChg chg="modSp mod">
        <pc:chgData name="Priya goel" userId="a5d2d9392ddacb4c" providerId="LiveId" clId="{86A1A8B3-A303-49CE-867E-7E0B43F8F901}" dt="2024-12-29T06:23:08.927" v="1" actId="27636"/>
        <pc:sldMkLst>
          <pc:docMk/>
          <pc:sldMk cId="1788506607" sldId="290"/>
        </pc:sldMkLst>
        <pc:spChg chg="mod">
          <ac:chgData name="Priya goel" userId="a5d2d9392ddacb4c" providerId="LiveId" clId="{86A1A8B3-A303-49CE-867E-7E0B43F8F901}" dt="2024-12-29T06:23:08.927" v="1" actId="27636"/>
          <ac:spMkLst>
            <pc:docMk/>
            <pc:sldMk cId="1788506607" sldId="290"/>
            <ac:spMk id="4" creationId="{21C1053B-E3A2-3336-10CE-1C3AFB4B146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3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4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4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4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4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5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5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5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5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5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5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5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5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5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3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4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1" loCatId="list" qsTypeId="urn:microsoft.com/office/officeart/2005/8/quickstyle/simple3#26" qsCatId="simple" csTypeId="urn:microsoft.com/office/officeart/2005/8/colors/accent1_2#30" csCatId="accent1" phldr="1"/>
      <dgm:spPr/>
      <dgm:t>
        <a:bodyPr/>
        <a:lstStyle/>
        <a:p>
          <a:endParaRPr lang="en-IN"/>
        </a:p>
      </dgm:t>
    </dgm:pt>
    <dgm:pt modelId="{7D789064-E078-475E-909A-C5052F4BA196}">
      <dgm:prSet phldr="0"/>
      <dgm:spPr/>
      <dgm:t>
        <a:bodyPr/>
        <a:lstStyle/>
        <a:p>
          <a:pPr rtl="0"/>
          <a:r>
            <a:rPr lang="en-US" dirty="0"/>
            <a:t>Introduction to Data Science, Big Data, the 5 V’s, Evolution of Data Science, Datafication, Skillsets needed, Data Science Lifecycle, types of Data Analysis, Data Science Tools and technologies, Need for Data Science, Analysis Vs Analytics Vs Reporting, Big Data Ecosystem, Future of Data Science, Applications of Data Science in various</a:t>
          </a:r>
          <a:r>
            <a:rPr lang="en-US" dirty="0">
              <a:latin typeface="Calibri Light" panose="020F0302020204030204"/>
            </a:rPr>
            <a:t> </a:t>
          </a:r>
          <a:r>
            <a:rPr lang="en-US" dirty="0"/>
            <a:t>fields, Use cases of Data science-Facebook, Netflix, Amazon, Uber, AirBnB. </a:t>
          </a:r>
        </a:p>
      </dgm:t>
    </dgm:pt>
    <dgm:pt modelId="{43FADFA5-83E2-443A-9574-B22D9019FFF7}" type="parTrans" cxnId="{C94402FE-8993-4B42-B9CD-BA81374B51D8}">
      <dgm:prSet/>
      <dgm:spPr/>
      <dgm:t>
        <a:bodyPr/>
        <a:lstStyle/>
        <a:p>
          <a:endParaRPr lang="en-US"/>
        </a:p>
      </dgm:t>
    </dgm:pt>
    <dgm:pt modelId="{61BF66FA-62DC-4B02-AA8D-961EEDC71AAA}" type="sibTrans" cxnId="{C94402FE-8993-4B42-B9CD-BA81374B51D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A05CB4DD-1CA7-4E3D-AB3C-5D7A05BEB45B}" type="pres">
      <dgm:prSet presAssocID="{7D789064-E078-475E-909A-C5052F4BA196}" presName="parentText" presStyleLbl="node1" presStyleIdx="0" presStyleCnt="1">
        <dgm:presLayoutVars>
          <dgm:chMax val="0"/>
          <dgm:bulletEnabled val="1"/>
        </dgm:presLayoutVars>
      </dgm:prSet>
      <dgm:spPr/>
    </dgm:pt>
  </dgm:ptLst>
  <dgm:cxnLst>
    <dgm:cxn modelId="{091AA3A7-63C3-4607-80F4-20EA470E1057}" type="presOf" srcId="{18EA6042-2EA2-4065-81DF-7A18BEC42C1C}" destId="{5935E145-FD17-4F9E-B302-F21214F4A468}" srcOrd="0" destOrd="0" presId="urn:microsoft.com/office/officeart/2005/8/layout/vList2#31"/>
    <dgm:cxn modelId="{481C3FAE-345A-4BB6-81EC-75EB097C6CA4}" type="presOf" srcId="{7D789064-E078-475E-909A-C5052F4BA196}" destId="{A05CB4DD-1CA7-4E3D-AB3C-5D7A05BEB45B}" srcOrd="0" destOrd="0" presId="urn:microsoft.com/office/officeart/2005/8/layout/vList2#31"/>
    <dgm:cxn modelId="{C94402FE-8993-4B42-B9CD-BA81374B51D8}" srcId="{18EA6042-2EA2-4065-81DF-7A18BEC42C1C}" destId="{7D789064-E078-475E-909A-C5052F4BA196}" srcOrd="0" destOrd="0" parTransId="{43FADFA5-83E2-443A-9574-B22D9019FFF7}" sibTransId="{61BF66FA-62DC-4B02-AA8D-961EEDC71AAA}"/>
    <dgm:cxn modelId="{0294B94A-F3E5-4752-BED6-032093A77EB1}" type="presParOf" srcId="{5935E145-FD17-4F9E-B302-F21214F4A468}" destId="{A05CB4DD-1CA7-4E3D-AB3C-5D7A05BEB45B}" srcOrd="0" destOrd="0" presId="urn:microsoft.com/office/officeart/2005/8/layout/vList2#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r>
            <a:rPr lang="en-IN" sz="1800" b="0" dirty="0">
              <a:solidFill>
                <a:srgbClr val="444444"/>
              </a:solidFill>
              <a:latin typeface="Calibri"/>
            </a:rPr>
            <a:t>Analyse data using exploratory </a:t>
          </a:r>
          <a:r>
            <a:rPr lang="en-IN" sz="1800" b="0" dirty="0">
              <a:solidFill>
                <a:srgbClr val="444444"/>
              </a:solidFill>
            </a:rPr>
            <a:t>data </a:t>
          </a:r>
          <a:r>
            <a:rPr lang="en-IN" sz="1800" b="0" dirty="0">
              <a:solidFill>
                <a:srgbClr val="444444"/>
              </a:solidFill>
              <a:latin typeface="Calibri"/>
            </a:rPr>
            <a:t>analysis</a:t>
          </a:r>
          <a:r>
            <a:rPr lang="en-IN" sz="1800" b="0" dirty="0">
              <a:solidFill>
                <a:srgbClr val="444444"/>
              </a:solidFill>
            </a:rPr>
            <a:t>.</a:t>
          </a:r>
          <a:r>
            <a:rPr lang="en-IN" sz="1800" b="0" dirty="0">
              <a:solidFill>
                <a:srgbClr val="444444"/>
              </a:solidFill>
              <a:latin typeface="Calibri"/>
            </a:rPr>
            <a:t> </a:t>
          </a: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AA564E47-40D5-4535-8099-9D2B26476DFD}">
      <dgm:prSet phldr="0"/>
      <dgm:spPr/>
      <dgm:t>
        <a:bodyPr/>
        <a:lstStyle/>
        <a:p>
          <a:endParaRPr lang="en-US" b="0" dirty="0"/>
        </a:p>
      </dgm:t>
    </dgm:pt>
    <dgm:pt modelId="{E5F00BD6-EE53-4AB6-904E-46E37F29F4F0}" type="parTrans" cxnId="{0821D2A2-0A83-423C-AA3F-C11559DD819A}">
      <dgm:prSet/>
      <dgm:spPr/>
    </dgm:pt>
    <dgm:pt modelId="{50341D51-9958-4C0C-BF89-31F3BC15F5CA}" type="sibTrans" cxnId="{0821D2A2-0A83-423C-AA3F-C11559DD819A}">
      <dgm:prSet/>
      <dgm:spPr/>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2" custScaleY="302230">
        <dgm:presLayoutVars>
          <dgm:chMax val="0"/>
          <dgm:bulletEnabled val="1"/>
        </dgm:presLayoutVars>
      </dgm:prSet>
      <dgm:spPr/>
    </dgm:pt>
    <dgm:pt modelId="{9DA6FE8B-46C0-4812-9619-95B5B8540076}" type="pres">
      <dgm:prSet presAssocID="{AF8B5B03-720E-47F1-8D53-0E882540183D}" presName="spacer" presStyleCnt="0"/>
      <dgm:spPr/>
    </dgm:pt>
    <dgm:pt modelId="{8A9BF91D-9ED6-4ABE-A1B3-7254DC046359}" type="pres">
      <dgm:prSet presAssocID="{AA564E47-40D5-4535-8099-9D2B26476DFD}" presName="parentText" presStyleLbl="node1" presStyleIdx="1" presStyleCnt="2">
        <dgm:presLayoutVars>
          <dgm:chMax val="0"/>
          <dgm:bulletEnabled val="1"/>
        </dgm:presLayoutVars>
      </dgm:prSet>
      <dgm:spPr/>
    </dgm:pt>
  </dgm:ptLst>
  <dgm:cxnLst>
    <dgm:cxn modelId="{1B969E1F-D5E6-49B9-B5B4-BD9A9CECE44D}" type="presOf" srcId="{1B644E16-AACD-4612-92E0-D46EF4ECB879}" destId="{B22A3E1F-BDC2-4FC3-B056-77BC1F86A5BC}" srcOrd="0" destOrd="0" presId="urn:microsoft.com/office/officeart/2005/8/layout/vList2#44"/>
    <dgm:cxn modelId="{0821D2A2-0A83-423C-AA3F-C11559DD819A}" srcId="{1B644E16-AACD-4612-92E0-D46EF4ECB879}" destId="{AA564E47-40D5-4535-8099-9D2B26476DFD}" srcOrd="1" destOrd="0" parTransId="{E5F00BD6-EE53-4AB6-904E-46E37F29F4F0}" sibTransId="{50341D51-9958-4C0C-BF89-31F3BC15F5CA}"/>
    <dgm:cxn modelId="{3BF2F4A2-F294-4975-9F9D-4DFA3F6751F1}" type="presOf" srcId="{E7AAAF9E-D416-49AE-8611-65377A7DE939}" destId="{CD5036F8-A246-4E6A-8921-20C367BBB964}" srcOrd="0" destOrd="0" presId="urn:microsoft.com/office/officeart/2005/8/layout/vList2#44"/>
    <dgm:cxn modelId="{5696AEB6-3DE6-45BF-9516-45B7E809B71F}" type="presOf" srcId="{AA564E47-40D5-4535-8099-9D2B26476DFD}" destId="{8A9BF91D-9ED6-4ABE-A1B3-7254DC046359}" srcOrd="0" destOrd="0" presId="urn:microsoft.com/office/officeart/2005/8/layout/vList2#44"/>
    <dgm:cxn modelId="{EADE17B7-FE92-4EA7-A469-F698C8E6940A}" srcId="{1B644E16-AACD-4612-92E0-D46EF4ECB879}" destId="{E7AAAF9E-D416-49AE-8611-65377A7DE939}" srcOrd="0" destOrd="0" parTransId="{5C719D1D-8A96-404E-AB5C-11562DFC1D30}" sibTransId="{AF8B5B03-720E-47F1-8D53-0E882540183D}"/>
    <dgm:cxn modelId="{41096A18-F207-4980-A16B-FDD18826D163}" type="presParOf" srcId="{B22A3E1F-BDC2-4FC3-B056-77BC1F86A5BC}" destId="{CD5036F8-A246-4E6A-8921-20C367BBB964}" srcOrd="0" destOrd="0" presId="urn:microsoft.com/office/officeart/2005/8/layout/vList2#44"/>
    <dgm:cxn modelId="{AB26D9EE-CE02-457A-9753-DC5E11DD70B3}" type="presParOf" srcId="{B22A3E1F-BDC2-4FC3-B056-77BC1F86A5BC}" destId="{9DA6FE8B-46C0-4812-9619-95B5B8540076}" srcOrd="1" destOrd="0" presId="urn:microsoft.com/office/officeart/2005/8/layout/vList2#44"/>
    <dgm:cxn modelId="{BCBCDA06-D4EA-4F9E-91E6-2A73968F0181}" type="presParOf" srcId="{B22A3E1F-BDC2-4FC3-B056-77BC1F86A5BC}" destId="{8A9BF91D-9ED6-4ABE-A1B3-7254DC046359}" srcOrd="2" destOrd="0" presId="urn:microsoft.com/office/officeart/2005/8/layout/vList2#4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r>
            <a:rPr lang="en-IN" sz="1800" b="0" dirty="0">
              <a:solidFill>
                <a:srgbClr val="444444"/>
              </a:solidFill>
              <a:latin typeface="Calibri"/>
            </a:rPr>
            <a:t>Illustrate various visualization methods for different types </a:t>
          </a:r>
          <a:r>
            <a:rPr lang="en-IN" sz="1800" b="0" dirty="0">
              <a:solidFill>
                <a:srgbClr val="444444"/>
              </a:solidFill>
            </a:rPr>
            <a:t>of data </a:t>
          </a:r>
          <a:r>
            <a:rPr lang="en-IN" sz="1800" b="0" dirty="0">
              <a:solidFill>
                <a:srgbClr val="444444"/>
              </a:solidFill>
              <a:latin typeface="Calibri"/>
            </a:rPr>
            <a:t>sets </a:t>
          </a:r>
          <a:r>
            <a:rPr lang="en-IN" sz="1800" b="0" dirty="0">
              <a:solidFill>
                <a:srgbClr val="444444"/>
              </a:solidFill>
            </a:rPr>
            <a:t>and</a:t>
          </a:r>
          <a:r>
            <a:rPr lang="en-IN" sz="1800" b="0" dirty="0">
              <a:solidFill>
                <a:srgbClr val="444444"/>
              </a:solidFill>
              <a:latin typeface="Calibri"/>
            </a:rPr>
            <a:t> application scenarios</a:t>
          </a:r>
          <a:r>
            <a:rPr lang="en-IN" sz="1800" b="0" dirty="0">
              <a:solidFill>
                <a:srgbClr val="444444"/>
              </a:solidFill>
            </a:rPr>
            <a:t>.</a:t>
          </a:r>
          <a:endParaRPr lang="en-IN" sz="1800" b="0" dirty="0">
            <a:solidFill>
              <a:srgbClr val="444444"/>
            </a:solidFill>
            <a:latin typeface="Calibri"/>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0DCE5F28-09BC-4D75-8D73-C4F917EF2A11}">
      <dgm:prSet phldr="0"/>
      <dgm:spPr/>
      <dgm:t>
        <a:bodyPr/>
        <a:lstStyle/>
        <a:p>
          <a:endParaRPr lang="en-US" b="0" dirty="0"/>
        </a:p>
      </dgm:t>
    </dgm:pt>
    <dgm:pt modelId="{280A443B-ED6E-4471-9CC8-48FDF8818855}" type="parTrans" cxnId="{87D2B9AE-56C6-4AEA-BD4D-E90EFB85656B}">
      <dgm:prSet/>
      <dgm:spPr/>
    </dgm:pt>
    <dgm:pt modelId="{8551C456-8CFC-47E7-91AF-AFF08EE8EEF5}" type="sibTrans" cxnId="{87D2B9AE-56C6-4AEA-BD4D-E90EFB85656B}">
      <dgm:prSet/>
      <dgm:spPr/>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2" custScaleY="302230">
        <dgm:presLayoutVars>
          <dgm:chMax val="0"/>
          <dgm:bulletEnabled val="1"/>
        </dgm:presLayoutVars>
      </dgm:prSet>
      <dgm:spPr/>
    </dgm:pt>
    <dgm:pt modelId="{3B9E0773-B683-4318-B792-D7D6735EC032}" type="pres">
      <dgm:prSet presAssocID="{AF8B5B03-720E-47F1-8D53-0E882540183D}" presName="spacer" presStyleCnt="0"/>
      <dgm:spPr/>
    </dgm:pt>
    <dgm:pt modelId="{BB2844A8-F962-41D2-96CF-6C29480D20E8}" type="pres">
      <dgm:prSet presAssocID="{0DCE5F28-09BC-4D75-8D73-C4F917EF2A11}" presName="parentText" presStyleLbl="node1" presStyleIdx="1" presStyleCnt="2">
        <dgm:presLayoutVars>
          <dgm:chMax val="0"/>
          <dgm:bulletEnabled val="1"/>
        </dgm:presLayoutVars>
      </dgm:prSet>
      <dgm:spPr/>
    </dgm:pt>
  </dgm:ptLst>
  <dgm:cxnLst>
    <dgm:cxn modelId="{1B969E1F-D5E6-49B9-B5B4-BD9A9CECE44D}" type="presOf" srcId="{1B644E16-AACD-4612-92E0-D46EF4ECB879}" destId="{B22A3E1F-BDC2-4FC3-B056-77BC1F86A5BC}" srcOrd="0" destOrd="0" presId="urn:microsoft.com/office/officeart/2005/8/layout/vList2#44"/>
    <dgm:cxn modelId="{19B5A270-9D63-4CA3-B1C3-AD344AA8D9AD}" type="presOf" srcId="{E7AAAF9E-D416-49AE-8611-65377A7DE939}" destId="{CD5036F8-A246-4E6A-8921-20C367BBB964}" srcOrd="0" destOrd="0" presId="urn:microsoft.com/office/officeart/2005/8/layout/vList2#44"/>
    <dgm:cxn modelId="{87D2B9AE-56C6-4AEA-BD4D-E90EFB85656B}" srcId="{1B644E16-AACD-4612-92E0-D46EF4ECB879}" destId="{0DCE5F28-09BC-4D75-8D73-C4F917EF2A11}" srcOrd="1" destOrd="0" parTransId="{280A443B-ED6E-4471-9CC8-48FDF8818855}" sibTransId="{8551C456-8CFC-47E7-91AF-AFF08EE8EEF5}"/>
    <dgm:cxn modelId="{EADE17B7-FE92-4EA7-A469-F698C8E6940A}" srcId="{1B644E16-AACD-4612-92E0-D46EF4ECB879}" destId="{E7AAAF9E-D416-49AE-8611-65377A7DE939}" srcOrd="0" destOrd="0" parTransId="{5C719D1D-8A96-404E-AB5C-11562DFC1D30}" sibTransId="{AF8B5B03-720E-47F1-8D53-0E882540183D}"/>
    <dgm:cxn modelId="{8DD953FB-0090-4526-8C37-325E0110F7BF}" type="presOf" srcId="{0DCE5F28-09BC-4D75-8D73-C4F917EF2A11}" destId="{BB2844A8-F962-41D2-96CF-6C29480D20E8}" srcOrd="0" destOrd="0" presId="urn:microsoft.com/office/officeart/2005/8/layout/vList2#44"/>
    <dgm:cxn modelId="{6DC0AC96-3C2F-4DDA-94C6-0B069F8CE751}" type="presParOf" srcId="{B22A3E1F-BDC2-4FC3-B056-77BC1F86A5BC}" destId="{CD5036F8-A246-4E6A-8921-20C367BBB964}" srcOrd="0" destOrd="0" presId="urn:microsoft.com/office/officeart/2005/8/layout/vList2#44"/>
    <dgm:cxn modelId="{941EB57D-785B-40F9-901E-7B56B591DC33}" type="presParOf" srcId="{B22A3E1F-BDC2-4FC3-B056-77BC1F86A5BC}" destId="{3B9E0773-B683-4318-B792-D7D6735EC032}" srcOrd="1" destOrd="0" presId="urn:microsoft.com/office/officeart/2005/8/layout/vList2#44"/>
    <dgm:cxn modelId="{49FF3B41-165E-4907-B820-5A470528DFFA}" type="presParOf" srcId="{B22A3E1F-BDC2-4FC3-B056-77BC1F86A5BC}" destId="{BB2844A8-F962-41D2-96CF-6C29480D20E8}" srcOrd="2" destOrd="0" presId="urn:microsoft.com/office/officeart/2005/8/layout/vList2#44"/>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pPr rtl="0"/>
          <a:r>
            <a:rPr lang="en-US" sz="1800" b="0" dirty="0">
              <a:solidFill>
                <a:srgbClr val="000000"/>
              </a:solidFill>
              <a:latin typeface="Calibri"/>
            </a:rPr>
            <a:t>Understand the fundamental concepts of data analytics in the areas that plays major role within </a:t>
          </a:r>
          <a:r>
            <a:rPr lang="en-US" sz="1800" b="0" dirty="0">
              <a:solidFill>
                <a:srgbClr val="000000"/>
              </a:solidFill>
            </a:rPr>
            <a:t>the </a:t>
          </a:r>
          <a:r>
            <a:rPr lang="en-US" sz="1800" b="0" dirty="0">
              <a:solidFill>
                <a:srgbClr val="000000"/>
              </a:solidFill>
              <a:latin typeface="Calibri"/>
            </a:rPr>
            <a:t>realm </a:t>
          </a:r>
          <a:r>
            <a:rPr lang="en-US" sz="1800" b="0" dirty="0">
              <a:solidFill>
                <a:srgbClr val="000000"/>
              </a:solidFill>
            </a:rPr>
            <a:t>of data </a:t>
          </a:r>
          <a:r>
            <a:rPr lang="en-US" sz="1800" b="0" dirty="0">
              <a:solidFill>
                <a:srgbClr val="000000"/>
              </a:solidFill>
              <a:latin typeface="Calibri"/>
            </a:rPr>
            <a:t>science</a:t>
          </a:r>
          <a:r>
            <a:rPr lang="en-US" sz="1800" b="0" dirty="0">
              <a:solidFill>
                <a:srgbClr val="000000"/>
              </a:solidFill>
            </a:rPr>
            <a:t>.</a:t>
          </a:r>
          <a:endParaRPr lang="en-US" sz="1800" b="1" dirty="0">
            <a:solidFill>
              <a:srgbClr val="000000"/>
            </a:solidFill>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custScaleY="302230">
        <dgm:presLayoutVars>
          <dgm:chMax val="0"/>
          <dgm:bulletEnabled val="1"/>
        </dgm:presLayoutVars>
      </dgm:prSet>
      <dgm:spPr/>
    </dgm:pt>
  </dgm:ptLst>
  <dgm:cxnLst>
    <dgm:cxn modelId="{1B969E1F-D5E6-49B9-B5B4-BD9A9CECE44D}" type="presOf" srcId="{1B644E16-AACD-4612-92E0-D46EF4ECB879}" destId="{B22A3E1F-BDC2-4FC3-B056-77BC1F86A5BC}" srcOrd="0" destOrd="0" presId="urn:microsoft.com/office/officeart/2005/8/layout/vList2#44"/>
    <dgm:cxn modelId="{973C3027-525D-480B-A20F-FB905AE2B116}" type="presOf" srcId="{E7AAAF9E-D416-49AE-8611-65377A7DE939}" destId="{CD5036F8-A246-4E6A-8921-20C367BBB964}" srcOrd="0" destOrd="0" presId="urn:microsoft.com/office/officeart/2005/8/layout/vList2#44"/>
    <dgm:cxn modelId="{EADE17B7-FE92-4EA7-A469-F698C8E6940A}" srcId="{1B644E16-AACD-4612-92E0-D46EF4ECB879}" destId="{E7AAAF9E-D416-49AE-8611-65377A7DE939}" srcOrd="0" destOrd="0" parTransId="{5C719D1D-8A96-404E-AB5C-11562DFC1D30}" sibTransId="{AF8B5B03-720E-47F1-8D53-0E882540183D}"/>
    <dgm:cxn modelId="{216B6E89-ECA3-402D-9CFC-D5A0713B8822}" type="presParOf" srcId="{B22A3E1F-BDC2-4FC3-B056-77BC1F86A5BC}" destId="{CD5036F8-A246-4E6A-8921-20C367BBB964}" srcOrd="0" destOrd="0" presId="urn:microsoft.com/office/officeart/2005/8/layout/vList2#44"/>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9995D18-05F5-4A4B-8F9A-27E4833C6620}" type="doc">
      <dgm:prSet loTypeId="urn:microsoft.com/office/officeart/2005/8/layout/vList2#48" loCatId="list" qsTypeId="urn:microsoft.com/office/officeart/2005/8/quickstyle/3d1#7" qsCatId="3D" csTypeId="urn:microsoft.com/office/officeart/2005/8/colors/accent1_2#46"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800" b="1" dirty="0"/>
            <a:t>Engineering Graduates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17518">
        <dgm:presLayoutVars>
          <dgm:chMax val="0"/>
          <dgm:bulletEnabled val="1"/>
        </dgm:presLayoutVars>
      </dgm:prSet>
      <dgm:spPr/>
    </dgm:pt>
  </dgm:ptLst>
  <dgm:cxnLst>
    <dgm:cxn modelId="{B048A809-CB6A-4592-A8D6-3FCFFDFA9564}" srcId="{09995D18-05F5-4A4B-8F9A-27E4833C6620}" destId="{90AED077-85C4-46EA-B5F8-30BF070D360B}" srcOrd="0" destOrd="0" parTransId="{1E0C8B89-16C6-4880-8B09-06C9D70EBF80}" sibTransId="{E50D95E2-F091-4315-B45F-5F68BA43AB8B}"/>
    <dgm:cxn modelId="{059926B3-2F7D-4DB3-A6FA-7EBA75027EFA}" type="presOf" srcId="{90AED077-85C4-46EA-B5F8-30BF070D360B}" destId="{B898B381-A99B-40FA-B837-D80DC4A60493}" srcOrd="0" destOrd="0" presId="urn:microsoft.com/office/officeart/2005/8/layout/vList2#48"/>
    <dgm:cxn modelId="{2ED36CF2-FB6C-49DF-8CCF-182BA5E938BC}" type="presOf" srcId="{09995D18-05F5-4A4B-8F9A-27E4833C6620}" destId="{F61E8516-DE3F-4AE9-AE50-9F42F39BFAD3}" srcOrd="0" destOrd="0" presId="urn:microsoft.com/office/officeart/2005/8/layout/vList2#48"/>
    <dgm:cxn modelId="{98361D6F-1DA0-4157-9744-59815BBD8B3C}" type="presParOf" srcId="{F61E8516-DE3F-4AE9-AE50-9F42F39BFAD3}" destId="{B898B381-A99B-40FA-B837-D80DC4A60493}" srcOrd="0" destOrd="0" presId="urn:microsoft.com/office/officeart/2005/8/layout/vList2#4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A6AA7B5-1491-47C8-85E4-E5E8FDD6D065}" type="doc">
      <dgm:prSet loTypeId="urn:microsoft.com/office/officeart/2005/8/layout/vList2#49" loCatId="list" qsTypeId="urn:microsoft.com/office/officeart/2005/8/quickstyle/simple3#40" qsCatId="simple" csTypeId="urn:microsoft.com/office/officeart/2005/8/colors/accent1_2#47" csCatId="accent1"/>
      <dgm:spPr/>
      <dgm:t>
        <a:bodyPr/>
        <a:lstStyle/>
        <a:p>
          <a:endParaRPr lang="en-IN"/>
        </a:p>
      </dgm:t>
    </dgm:pt>
    <dgm:pt modelId="{02C141FE-9ABF-48FD-9848-42A0EFA33222}">
      <dgm:prSet/>
      <dgm:spPr/>
      <dgm:t>
        <a:bodyPr/>
        <a:lstStyle/>
        <a:p>
          <a:r>
            <a:rPr lang="en-IN" b="1" dirty="0">
              <a:latin typeface="+mj-lt"/>
            </a:rPr>
            <a:t>PO1 : </a:t>
          </a:r>
          <a:r>
            <a:rPr lang="en-US" b="1" dirty="0">
              <a:latin typeface="+mj-lt"/>
            </a:rPr>
            <a:t>Engineering Knowledge</a:t>
          </a:r>
          <a:endParaRPr lang="en-IN" dirty="0">
            <a:latin typeface="+mj-lt"/>
          </a:endParaRPr>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2FF19512-D0E8-413D-8D10-3CD1196801D7}" type="presOf" srcId="{9A6AA7B5-1491-47C8-85E4-E5E8FDD6D065}" destId="{685F4F69-7D82-4DED-A9A8-7071B724DF07}" srcOrd="0" destOrd="0" presId="urn:microsoft.com/office/officeart/2005/8/layout/vList2#49"/>
    <dgm:cxn modelId="{235FA966-C47A-4BCB-AAED-54A261FD7D2F}" srcId="{9A6AA7B5-1491-47C8-85E4-E5E8FDD6D065}" destId="{02C141FE-9ABF-48FD-9848-42A0EFA33222}" srcOrd="0" destOrd="0" parTransId="{293B506A-CB52-4629-804F-4EA81B2C3153}" sibTransId="{22F57173-271F-4897-B456-2A1AE73C488C}"/>
    <dgm:cxn modelId="{269BE2CC-6FE6-494B-A6EF-90CA85B9BC09}" type="presOf" srcId="{02C141FE-9ABF-48FD-9848-42A0EFA33222}" destId="{AEDD9097-4AFF-4D2E-9357-46583571353B}" srcOrd="0" destOrd="0" presId="urn:microsoft.com/office/officeart/2005/8/layout/vList2#49"/>
    <dgm:cxn modelId="{A5E30E3E-250E-44FD-9580-4064F94A4309}" type="presParOf" srcId="{685F4F69-7D82-4DED-A9A8-7071B724DF07}" destId="{AEDD9097-4AFF-4D2E-9357-46583571353B}" srcOrd="0" destOrd="0" presId="urn:microsoft.com/office/officeart/2005/8/layout/vList2#4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B644E16-AACD-4612-92E0-D46EF4ECB879}" type="doc">
      <dgm:prSet loTypeId="urn:microsoft.com/office/officeart/2005/8/layout/vList2#50" loCatId="list" qsTypeId="urn:microsoft.com/office/officeart/2005/8/quickstyle/simple3#41" qsCatId="simple" csTypeId="urn:microsoft.com/office/officeart/2005/8/colors/accent1_2#48" csCatId="accent1"/>
      <dgm:spPr/>
      <dgm:t>
        <a:bodyPr/>
        <a:lstStyle/>
        <a:p>
          <a:endParaRPr lang="en-IN"/>
        </a:p>
      </dgm:t>
    </dgm:pt>
    <dgm:pt modelId="{E7AAAF9E-D416-49AE-8611-65377A7DE939}">
      <dgm:prSet/>
      <dgm:spPr/>
      <dgm:t>
        <a:bodyPr/>
        <a:lstStyle/>
        <a:p>
          <a:r>
            <a:rPr lang="en-US" b="1" dirty="0">
              <a:latin typeface="+mj-lt"/>
            </a:rPr>
            <a:t>PO2 : Problem Analysis</a:t>
          </a:r>
          <a:endParaRPr lang="en-IN" dirty="0">
            <a:latin typeface="+mj-lt"/>
          </a:endParaRP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custLinFactNeighborX="-1667" custLinFactNeighborY="-59273">
        <dgm:presLayoutVars>
          <dgm:chMax val="0"/>
          <dgm:bulletEnabled val="1"/>
        </dgm:presLayoutVars>
      </dgm:prSet>
      <dgm:spPr/>
    </dgm:pt>
  </dgm:ptLst>
  <dgm:cxnLst>
    <dgm:cxn modelId="{04456257-7998-4F39-B435-75770E4D9091}" type="presOf" srcId="{E7AAAF9E-D416-49AE-8611-65377A7DE939}" destId="{CD5036F8-A246-4E6A-8921-20C367BBB964}" srcOrd="0" destOrd="0" presId="urn:microsoft.com/office/officeart/2005/8/layout/vList2#50"/>
    <dgm:cxn modelId="{EADE17B7-FE92-4EA7-A469-F698C8E6940A}" srcId="{1B644E16-AACD-4612-92E0-D46EF4ECB879}" destId="{E7AAAF9E-D416-49AE-8611-65377A7DE939}" srcOrd="0" destOrd="0" parTransId="{5C719D1D-8A96-404E-AB5C-11562DFC1D30}" sibTransId="{AF8B5B03-720E-47F1-8D53-0E882540183D}"/>
    <dgm:cxn modelId="{67F5EBCD-7B97-4FE0-AA5F-9FF6EFB94DE6}" type="presOf" srcId="{1B644E16-AACD-4612-92E0-D46EF4ECB879}" destId="{B22A3E1F-BDC2-4FC3-B056-77BC1F86A5BC}" srcOrd="0" destOrd="0" presId="urn:microsoft.com/office/officeart/2005/8/layout/vList2#50"/>
    <dgm:cxn modelId="{2986C7B0-A80E-4A1F-81C6-CE5358FBABDB}" type="presParOf" srcId="{B22A3E1F-BDC2-4FC3-B056-77BC1F86A5BC}" destId="{CD5036F8-A246-4E6A-8921-20C367BBB964}" srcOrd="0" destOrd="0" presId="urn:microsoft.com/office/officeart/2005/8/layout/vList2#50"/>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F45E94E-C528-4C21-A29D-573922B4ED68}" type="doc">
      <dgm:prSet loTypeId="urn:microsoft.com/office/officeart/2005/8/layout/vList2#51" loCatId="list" qsTypeId="urn:microsoft.com/office/officeart/2005/8/quickstyle/simple3#42" qsCatId="simple" csTypeId="urn:microsoft.com/office/officeart/2005/8/colors/accent1_2#49" csCatId="accent1"/>
      <dgm:spPr/>
      <dgm:t>
        <a:bodyPr/>
        <a:lstStyle/>
        <a:p>
          <a:endParaRPr lang="en-IN"/>
        </a:p>
      </dgm:t>
    </dgm:pt>
    <dgm:pt modelId="{FCBD3793-394C-48FC-B28C-1D09533E7BA0}">
      <dgm:prSet/>
      <dgm:spPr/>
      <dgm:t>
        <a:bodyPr/>
        <a:lstStyle/>
        <a:p>
          <a:r>
            <a:rPr lang="en-IN" b="1" dirty="0">
              <a:latin typeface="+mj-lt"/>
            </a:rPr>
            <a:t>PO3 : </a:t>
          </a:r>
          <a:r>
            <a:rPr lang="en-US" b="1" dirty="0">
              <a:latin typeface="+mj-lt"/>
            </a:rPr>
            <a:t>Design/Development of solutions</a:t>
          </a:r>
          <a:endParaRPr lang="en-IN" dirty="0">
            <a:latin typeface="+mj-lt"/>
          </a:endParaRPr>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6BDDA63F-7F7D-4C7E-86F8-021EF9A7EF93}" type="presOf" srcId="{FF45E94E-C528-4C21-A29D-573922B4ED68}" destId="{45C93CBB-046D-43CD-9356-3FC8771C32AF}" srcOrd="0" destOrd="0" presId="urn:microsoft.com/office/officeart/2005/8/layout/vList2#51"/>
    <dgm:cxn modelId="{F10783DD-B4F3-4A5E-BCC8-1533FE6AC331}" type="presOf" srcId="{FCBD3793-394C-48FC-B28C-1D09533E7BA0}" destId="{8C029958-E145-4D8C-B815-F42AE9B5E6DF}" srcOrd="0" destOrd="0" presId="urn:microsoft.com/office/officeart/2005/8/layout/vList2#51"/>
    <dgm:cxn modelId="{16C574CB-6FB1-4C28-BCDF-D2E4A6EDFC83}" type="presParOf" srcId="{45C93CBB-046D-43CD-9356-3FC8771C32AF}" destId="{8C029958-E145-4D8C-B815-F42AE9B5E6DF}" srcOrd="0" destOrd="0" presId="urn:microsoft.com/office/officeart/2005/8/layout/vList2#5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3BDE70-45F2-45D1-A9F8-5ADC9B616F85}" type="doc">
      <dgm:prSet loTypeId="urn:microsoft.com/office/officeart/2005/8/layout/vList2#52" loCatId="list" qsTypeId="urn:microsoft.com/office/officeart/2005/8/quickstyle/simple3#43" qsCatId="simple" csTypeId="urn:microsoft.com/office/officeart/2005/8/colors/accent1_2#50" csCatId="accent1"/>
      <dgm:spPr/>
      <dgm:t>
        <a:bodyPr/>
        <a:lstStyle/>
        <a:p>
          <a:endParaRPr lang="en-IN"/>
        </a:p>
      </dgm:t>
    </dgm:pt>
    <dgm:pt modelId="{F2B2203F-2FAE-49B7-A1D5-9CD1B5127346}">
      <dgm:prSet/>
      <dgm:spPr/>
      <dgm:t>
        <a:bodyPr/>
        <a:lstStyle/>
        <a:p>
          <a:r>
            <a:rPr lang="en-US" b="1" dirty="0">
              <a:latin typeface="+mj-lt"/>
            </a:rPr>
            <a:t>PO4 : Conduct Investigations of complex problems</a:t>
          </a:r>
          <a:endParaRPr lang="en-IN" dirty="0">
            <a:latin typeface="+mj-lt"/>
          </a:endParaRPr>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C19B5B16-6706-47B1-9748-FFF77E9A2A15}" srcId="{CA3BDE70-45F2-45D1-A9F8-5ADC9B616F85}" destId="{F2B2203F-2FAE-49B7-A1D5-9CD1B5127346}" srcOrd="0" destOrd="0" parTransId="{0C5F4077-1886-4CF9-AD59-B820AE05ADC7}" sibTransId="{470CA956-F82D-44F7-AFF1-5655BDBD69D3}"/>
    <dgm:cxn modelId="{1909516C-BCE5-4353-B56A-21175CBC33B3}" type="presOf" srcId="{F2B2203F-2FAE-49B7-A1D5-9CD1B5127346}" destId="{54692D58-280A-4A5B-8ABB-4AA8C3D0C486}" srcOrd="0" destOrd="0" presId="urn:microsoft.com/office/officeart/2005/8/layout/vList2#52"/>
    <dgm:cxn modelId="{52F619F5-74D3-417A-8B58-DED1C6703DDA}" type="presOf" srcId="{CA3BDE70-45F2-45D1-A9F8-5ADC9B616F85}" destId="{BAD57889-E122-4358-BE0C-A1CC3A735F9B}" srcOrd="0" destOrd="0" presId="urn:microsoft.com/office/officeart/2005/8/layout/vList2#52"/>
    <dgm:cxn modelId="{8560336C-5FB9-4397-8FB0-FBD4594E7074}" type="presParOf" srcId="{BAD57889-E122-4358-BE0C-A1CC3A735F9B}" destId="{54692D58-280A-4A5B-8ABB-4AA8C3D0C486}" srcOrd="0" destOrd="0" presId="urn:microsoft.com/office/officeart/2005/8/layout/vList2#5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803BEA6-810A-46C8-899C-70229B268BB8}" type="doc">
      <dgm:prSet loTypeId="urn:microsoft.com/office/officeart/2005/8/layout/vList2#53" loCatId="list" qsTypeId="urn:microsoft.com/office/officeart/2005/8/quickstyle/simple3#44" qsCatId="simple" csTypeId="urn:microsoft.com/office/officeart/2005/8/colors/accent1_2#51" csCatId="accent1" phldr="1"/>
      <dgm:spPr/>
      <dgm:t>
        <a:bodyPr/>
        <a:lstStyle/>
        <a:p>
          <a:endParaRPr lang="en-IN"/>
        </a:p>
      </dgm:t>
    </dgm:pt>
    <dgm:pt modelId="{502B59D9-8C99-44C9-B85F-4596BFA6E16F}">
      <dgm:prSet/>
      <dgm:spPr/>
      <dgm:t>
        <a:bodyPr/>
        <a:lstStyle/>
        <a:p>
          <a:r>
            <a:rPr lang="en-IN" b="1" dirty="0">
              <a:latin typeface="+mj-lt"/>
            </a:rPr>
            <a:t>PO5 : </a:t>
          </a:r>
          <a:r>
            <a:rPr lang="en-US" b="1" dirty="0">
              <a:latin typeface="+mj-lt"/>
            </a:rPr>
            <a:t>Modern tool usage</a:t>
          </a:r>
          <a:endParaRPr lang="en-IN" dirty="0">
            <a:latin typeface="+mj-lt"/>
          </a:endParaRPr>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89B86702-CBFF-4C4A-87CB-6C7C7A24F0BB}" type="presOf" srcId="{0803BEA6-810A-46C8-899C-70229B268BB8}" destId="{E298B721-E1B9-4CD4-8B1A-4950CC157D9F}" srcOrd="0" destOrd="0" presId="urn:microsoft.com/office/officeart/2005/8/layout/vList2#53"/>
    <dgm:cxn modelId="{C0A7060B-E306-436C-82D8-E1BE2F57219E}" srcId="{0803BEA6-810A-46C8-899C-70229B268BB8}" destId="{502B59D9-8C99-44C9-B85F-4596BFA6E16F}" srcOrd="0" destOrd="0" parTransId="{9D2B8A0D-F6D2-4C03-871B-3A7AAE296648}" sibTransId="{1F2A8542-A15A-4424-AE39-080E22955215}"/>
    <dgm:cxn modelId="{79F52068-9168-49F4-ABEA-6EC918CAAC57}" type="presOf" srcId="{502B59D9-8C99-44C9-B85F-4596BFA6E16F}" destId="{3EED7F0D-5C80-4479-905C-E79E88227593}" srcOrd="0" destOrd="0" presId="urn:microsoft.com/office/officeart/2005/8/layout/vList2#53"/>
    <dgm:cxn modelId="{FC1085FD-3A66-4C5B-833A-74FF3D13A439}" type="presParOf" srcId="{E298B721-E1B9-4CD4-8B1A-4950CC157D9F}" destId="{3EED7F0D-5C80-4479-905C-E79E88227593}" srcOrd="0" destOrd="0" presId="urn:microsoft.com/office/officeart/2005/8/layout/vList2#5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BCFF2A5-481F-4662-8A7E-7E8F303E314D}" type="doc">
      <dgm:prSet loTypeId="urn:microsoft.com/office/officeart/2005/8/layout/vList2#54" loCatId="list" qsTypeId="urn:microsoft.com/office/officeart/2005/8/quickstyle/simple3#45" qsCatId="simple" csTypeId="urn:microsoft.com/office/officeart/2005/8/colors/accent1_2#52" csCatId="accent1" phldr="1"/>
      <dgm:spPr/>
      <dgm:t>
        <a:bodyPr/>
        <a:lstStyle/>
        <a:p>
          <a:endParaRPr lang="en-IN"/>
        </a:p>
      </dgm:t>
    </dgm:pt>
    <dgm:pt modelId="{FBA19F7D-578A-464D-ADE6-D3D08AEFD9D5}">
      <dgm:prSet custT="1"/>
      <dgm:spPr/>
      <dgm:t>
        <a:bodyPr/>
        <a:lstStyle/>
        <a:p>
          <a:r>
            <a:rPr lang="en-US" sz="2100" b="1" dirty="0">
              <a:latin typeface="+mj-lt"/>
            </a:rPr>
            <a:t>PO6 : The engineer and society</a:t>
          </a:r>
          <a:endParaRPr lang="en-IN" sz="2100" dirty="0">
            <a:latin typeface="+mj-lt"/>
          </a:endParaRPr>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pt>
  </dgm:ptLst>
  <dgm:cxnLst>
    <dgm:cxn modelId="{D0AB457E-09BC-4C4F-B283-9F37B0A4CA2F}" type="presOf" srcId="{FBA19F7D-578A-464D-ADE6-D3D08AEFD9D5}" destId="{6CC17462-A62E-4245-BFD1-F10DCB528333}" srcOrd="0" destOrd="0" presId="urn:microsoft.com/office/officeart/2005/8/layout/vList2#54"/>
    <dgm:cxn modelId="{CA989CB1-55E9-41C4-929C-8340165DAC8F}" srcId="{EBCFF2A5-481F-4662-8A7E-7E8F303E314D}" destId="{FBA19F7D-578A-464D-ADE6-D3D08AEFD9D5}" srcOrd="0" destOrd="0" parTransId="{3AF0BA7F-DD77-44E2-A6BF-C585D5079A71}" sibTransId="{C1BF92C5-17F2-4305-A1F3-8B3F1D8CBFFC}"/>
    <dgm:cxn modelId="{2D5C99BE-FD26-4B2A-BDE6-32613E7B9204}" type="presOf" srcId="{EBCFF2A5-481F-4662-8A7E-7E8F303E314D}" destId="{52F828C4-77A4-4B43-9441-70FA5F9DF12E}" srcOrd="0" destOrd="0" presId="urn:microsoft.com/office/officeart/2005/8/layout/vList2#54"/>
    <dgm:cxn modelId="{BAFD18D5-2549-4E60-97DD-99E339F7D5DA}" type="presParOf" srcId="{52F828C4-77A4-4B43-9441-70FA5F9DF12E}" destId="{6CC17462-A62E-4245-BFD1-F10DCB528333}" srcOrd="0" destOrd="0" presId="urn:microsoft.com/office/officeart/2005/8/layout/vList2#54"/>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2" loCatId="list" qsTypeId="urn:microsoft.com/office/officeart/2005/8/quickstyle/simple3#27" qsCatId="simple" csTypeId="urn:microsoft.com/office/officeart/2005/8/colors/accent1_2#31" csCatId="accent1" phldr="1"/>
      <dgm:spPr/>
      <dgm:t>
        <a:bodyPr/>
        <a:lstStyle/>
        <a:p>
          <a:endParaRPr lang="en-IN"/>
        </a:p>
      </dgm:t>
    </dgm:pt>
    <dgm:pt modelId="{8632B43A-A1FB-4963-84A0-F0A61C5BFA59}">
      <dgm:prSet phldr="0" custT="1"/>
      <dgm:spPr/>
      <dgm:t>
        <a:bodyPr/>
        <a:lstStyle/>
        <a:p>
          <a:pPr rtl="0"/>
          <a:r>
            <a:rPr lang="en-US" sz="2700" b="0" dirty="0">
              <a:latin typeface="Calibri Light" panose="020F0302020204030204"/>
            </a:rPr>
            <a:t>Type of Data</a:t>
          </a:r>
          <a:r>
            <a:rPr lang="en-US" sz="2700" b="0" dirty="0"/>
            <a:t>: structured, semi-structured, unstructured data, Numeric, Categorical, Graphical, High Dimensional Data, Transactional Data, Spatial Data, Social Network Data, standard datasets, Data Classification, Sources of Data, Data manipulation in various formats, for example, CSV file, pdf file, XML file, HTML file, text file, JSON, image files etc. import and export data in R/Python.</a:t>
          </a:r>
          <a:r>
            <a:rPr lang="en-US" sz="2700" b="0" dirty="0">
              <a:latin typeface="Calibri Light" panose="020F0302020204030204"/>
            </a:rPr>
            <a:t> </a:t>
          </a:r>
          <a:endParaRPr lang="en-US" sz="2700" b="0" dirty="0"/>
        </a:p>
      </dgm:t>
    </dgm:pt>
    <dgm:pt modelId="{8954BA86-F411-4F2D-BEFA-BBF9617D879B}" type="parTrans" cxnId="{6F0FFE21-F288-41B6-AC2F-F6C2F97FC76B}">
      <dgm:prSet/>
      <dgm:spPr/>
      <dgm:t>
        <a:bodyPr/>
        <a:lstStyle/>
        <a:p>
          <a:endParaRPr lang="en-US"/>
        </a:p>
      </dgm:t>
    </dgm:pt>
    <dgm:pt modelId="{B34E360E-2AF5-434A-80B9-E34DD0DE11AF}" type="sibTrans" cxnId="{6F0FFE21-F288-41B6-AC2F-F6C2F97FC76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6DCBBEC5-5B01-4132-A331-9D4D3453D65C}" type="pres">
      <dgm:prSet presAssocID="{8632B43A-A1FB-4963-84A0-F0A61C5BFA59}" presName="parentText" presStyleLbl="node1" presStyleIdx="0" presStyleCnt="1" custScaleY="895413" custLinFactNeighborY="-25629">
        <dgm:presLayoutVars>
          <dgm:chMax val="0"/>
          <dgm:bulletEnabled val="1"/>
        </dgm:presLayoutVars>
      </dgm:prSet>
      <dgm:spPr/>
    </dgm:pt>
  </dgm:ptLst>
  <dgm:cxnLst>
    <dgm:cxn modelId="{6F0FFE21-F288-41B6-AC2F-F6C2F97FC76B}" srcId="{18EA6042-2EA2-4065-81DF-7A18BEC42C1C}" destId="{8632B43A-A1FB-4963-84A0-F0A61C5BFA59}" srcOrd="0" destOrd="0" parTransId="{8954BA86-F411-4F2D-BEFA-BBF9617D879B}" sibTransId="{B34E360E-2AF5-434A-80B9-E34DD0DE11AF}"/>
    <dgm:cxn modelId="{CEF4207B-9A88-4C7F-9854-D8DC57B65472}" type="presOf" srcId="{8632B43A-A1FB-4963-84A0-F0A61C5BFA59}" destId="{6DCBBEC5-5B01-4132-A331-9D4D3453D65C}" srcOrd="0" destOrd="0" presId="urn:microsoft.com/office/officeart/2005/8/layout/vList2#32"/>
    <dgm:cxn modelId="{C0AD709E-320B-4381-8394-AF0D7542A2C1}" type="presOf" srcId="{18EA6042-2EA2-4065-81DF-7A18BEC42C1C}" destId="{5935E145-FD17-4F9E-B302-F21214F4A468}" srcOrd="0" destOrd="0" presId="urn:microsoft.com/office/officeart/2005/8/layout/vList2#32"/>
    <dgm:cxn modelId="{5C85BD0E-8CD5-40C0-95D0-5D2760F699F5}" type="presParOf" srcId="{5935E145-FD17-4F9E-B302-F21214F4A468}" destId="{6DCBBEC5-5B01-4132-A331-9D4D3453D65C}" srcOrd="0" destOrd="0" presId="urn:microsoft.com/office/officeart/2005/8/layout/vList2#3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9995D18-05F5-4A4B-8F9A-27E4833C6620}" type="doc">
      <dgm:prSet loTypeId="urn:microsoft.com/office/officeart/2005/8/layout/vList2#55" loCatId="list" qsTypeId="urn:microsoft.com/office/officeart/2005/8/quickstyle/3d1#8" qsCatId="3D" csTypeId="urn:microsoft.com/office/officeart/2005/8/colors/accent1_2#53"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800" b="1" dirty="0"/>
            <a:t>Engineering Graduates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17306">
        <dgm:presLayoutVars>
          <dgm:chMax val="0"/>
          <dgm:bulletEnabled val="1"/>
        </dgm:presLayoutVars>
      </dgm:prSet>
      <dgm:spPr/>
    </dgm:pt>
  </dgm:ptLst>
  <dgm:cxnLst>
    <dgm:cxn modelId="{B048A809-CB6A-4592-A8D6-3FCFFDFA9564}" srcId="{09995D18-05F5-4A4B-8F9A-27E4833C6620}" destId="{90AED077-85C4-46EA-B5F8-30BF070D360B}" srcOrd="0" destOrd="0" parTransId="{1E0C8B89-16C6-4880-8B09-06C9D70EBF80}" sibTransId="{E50D95E2-F091-4315-B45F-5F68BA43AB8B}"/>
    <dgm:cxn modelId="{67BFA85E-145F-44E8-B0AC-783DFCA75D52}" type="presOf" srcId="{90AED077-85C4-46EA-B5F8-30BF070D360B}" destId="{B898B381-A99B-40FA-B837-D80DC4A60493}" srcOrd="0" destOrd="0" presId="urn:microsoft.com/office/officeart/2005/8/layout/vList2#55"/>
    <dgm:cxn modelId="{13A338C2-6B4F-4E53-B067-783BB37DB4B8}" type="presOf" srcId="{09995D18-05F5-4A4B-8F9A-27E4833C6620}" destId="{F61E8516-DE3F-4AE9-AE50-9F42F39BFAD3}" srcOrd="0" destOrd="0" presId="urn:microsoft.com/office/officeart/2005/8/layout/vList2#55"/>
    <dgm:cxn modelId="{4AABD35C-5A70-42B4-952D-3571943D5CEB}" type="presParOf" srcId="{F61E8516-DE3F-4AE9-AE50-9F42F39BFAD3}" destId="{B898B381-A99B-40FA-B837-D80DC4A60493}" srcOrd="0" destOrd="0" presId="urn:microsoft.com/office/officeart/2005/8/layout/vList2#5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A6AA7B5-1491-47C8-85E4-E5E8FDD6D065}" type="doc">
      <dgm:prSet loTypeId="urn:microsoft.com/office/officeart/2005/8/layout/vList2#56" loCatId="list" qsTypeId="urn:microsoft.com/office/officeart/2005/8/quickstyle/simple3#46" qsCatId="simple" csTypeId="urn:microsoft.com/office/officeart/2005/8/colors/accent1_2#54" csCatId="accent1" phldr="1"/>
      <dgm:spPr/>
      <dgm:t>
        <a:bodyPr/>
        <a:lstStyle/>
        <a:p>
          <a:endParaRPr lang="en-IN"/>
        </a:p>
      </dgm:t>
    </dgm:pt>
    <dgm:pt modelId="{02C141FE-9ABF-48FD-9848-42A0EFA33222}">
      <dgm:prSet/>
      <dgm:spPr/>
      <dgm:t>
        <a:bodyPr/>
        <a:lstStyle/>
        <a:p>
          <a:r>
            <a:rPr lang="en-IN" b="1" dirty="0">
              <a:latin typeface="+mj-lt"/>
            </a:rPr>
            <a:t>PO7 : </a:t>
          </a:r>
          <a:r>
            <a:rPr lang="en-US" b="1" dirty="0">
              <a:latin typeface="+mj-lt"/>
              <a:ea typeface="Calibri" panose="020F0502020204030204" charset="0"/>
            </a:rPr>
            <a:t>Environment and sustainability</a:t>
          </a:r>
          <a:endParaRPr lang="en-IN"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235FA966-C47A-4BCB-AAED-54A261FD7D2F}" srcId="{9A6AA7B5-1491-47C8-85E4-E5E8FDD6D065}" destId="{02C141FE-9ABF-48FD-9848-42A0EFA33222}" srcOrd="0" destOrd="0" parTransId="{293B506A-CB52-4629-804F-4EA81B2C3153}" sibTransId="{22F57173-271F-4897-B456-2A1AE73C488C}"/>
    <dgm:cxn modelId="{D9DF646C-4716-4C8A-AFBB-C4F016B2810C}" type="presOf" srcId="{9A6AA7B5-1491-47C8-85E4-E5E8FDD6D065}" destId="{685F4F69-7D82-4DED-A9A8-7071B724DF07}" srcOrd="0" destOrd="0" presId="urn:microsoft.com/office/officeart/2005/8/layout/vList2#56"/>
    <dgm:cxn modelId="{B5D9AFD8-A761-464B-8E0A-673F85E1365D}" type="presOf" srcId="{02C141FE-9ABF-48FD-9848-42A0EFA33222}" destId="{AEDD9097-4AFF-4D2E-9357-46583571353B}" srcOrd="0" destOrd="0" presId="urn:microsoft.com/office/officeart/2005/8/layout/vList2#56"/>
    <dgm:cxn modelId="{4A6BE53A-6C8F-4792-B40E-76EA3D947950}" type="presParOf" srcId="{685F4F69-7D82-4DED-A9A8-7071B724DF07}" destId="{AEDD9097-4AFF-4D2E-9357-46583571353B}" srcOrd="0" destOrd="0" presId="urn:microsoft.com/office/officeart/2005/8/layout/vList2#5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B644E16-AACD-4612-92E0-D46EF4ECB879}" type="doc">
      <dgm:prSet loTypeId="urn:microsoft.com/office/officeart/2005/8/layout/vList2#57" loCatId="list" qsTypeId="urn:microsoft.com/office/officeart/2005/8/quickstyle/simple3#47" qsCatId="simple" csTypeId="urn:microsoft.com/office/officeart/2005/8/colors/accent1_2#55" csCatId="accent1" phldr="1"/>
      <dgm:spPr/>
      <dgm:t>
        <a:bodyPr/>
        <a:lstStyle/>
        <a:p>
          <a:endParaRPr lang="en-IN"/>
        </a:p>
      </dgm:t>
    </dgm:pt>
    <dgm:pt modelId="{E7AAAF9E-D416-49AE-8611-65377A7DE939}">
      <dgm:prSet/>
      <dgm:spPr/>
      <dgm:t>
        <a:bodyPr/>
        <a:lstStyle/>
        <a:p>
          <a:r>
            <a:rPr lang="en-US" b="1" dirty="0">
              <a:latin typeface="+mj-lt"/>
              <a:ea typeface="Times New Roman" panose="02020603050405020304" pitchFamily="18" charset="0"/>
              <a:cs typeface="Times New Roman" panose="02020603050405020304" pitchFamily="18" charset="0"/>
            </a:rPr>
            <a:t>PO8 : Ethics</a:t>
          </a:r>
          <a:endParaRPr lang="en-IN"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35F0A74C-EED2-45A7-A024-9DBEAD7DAF2B}" type="presOf" srcId="{E7AAAF9E-D416-49AE-8611-65377A7DE939}" destId="{CD5036F8-A246-4E6A-8921-20C367BBB964}" srcOrd="0" destOrd="0" presId="urn:microsoft.com/office/officeart/2005/8/layout/vList2#57"/>
    <dgm:cxn modelId="{EADE17B7-FE92-4EA7-A469-F698C8E6940A}" srcId="{1B644E16-AACD-4612-92E0-D46EF4ECB879}" destId="{E7AAAF9E-D416-49AE-8611-65377A7DE939}" srcOrd="0" destOrd="0" parTransId="{5C719D1D-8A96-404E-AB5C-11562DFC1D30}" sibTransId="{AF8B5B03-720E-47F1-8D53-0E882540183D}"/>
    <dgm:cxn modelId="{64D080F9-01AB-4381-92D6-30A1DCB91335}" type="presOf" srcId="{1B644E16-AACD-4612-92E0-D46EF4ECB879}" destId="{B22A3E1F-BDC2-4FC3-B056-77BC1F86A5BC}" srcOrd="0" destOrd="0" presId="urn:microsoft.com/office/officeart/2005/8/layout/vList2#57"/>
    <dgm:cxn modelId="{FD9BB8E1-4D35-4258-B3DB-D8F71B14D167}" type="presParOf" srcId="{B22A3E1F-BDC2-4FC3-B056-77BC1F86A5BC}" destId="{CD5036F8-A246-4E6A-8921-20C367BBB964}" srcOrd="0" destOrd="0" presId="urn:microsoft.com/office/officeart/2005/8/layout/vList2#57"/>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F45E94E-C528-4C21-A29D-573922B4ED68}" type="doc">
      <dgm:prSet loTypeId="urn:microsoft.com/office/officeart/2005/8/layout/vList2#58" loCatId="list" qsTypeId="urn:microsoft.com/office/officeart/2005/8/quickstyle/simple3#48" qsCatId="simple" csTypeId="urn:microsoft.com/office/officeart/2005/8/colors/accent1_2#56" csCatId="accent1" phldr="1"/>
      <dgm:spPr/>
      <dgm:t>
        <a:bodyPr/>
        <a:lstStyle/>
        <a:p>
          <a:endParaRPr lang="en-IN"/>
        </a:p>
      </dgm:t>
    </dgm:pt>
    <dgm:pt modelId="{FCBD3793-394C-48FC-B28C-1D09533E7BA0}">
      <dgm:prSet/>
      <dgm:spPr/>
      <dgm:t>
        <a:bodyPr/>
        <a:lstStyle/>
        <a:p>
          <a:r>
            <a:rPr lang="en-US" b="1" dirty="0">
              <a:latin typeface="+mj-lt"/>
              <a:ea typeface="Times New Roman" panose="02020603050405020304" pitchFamily="18" charset="0"/>
              <a:cs typeface="Times New Roman" panose="02020603050405020304" pitchFamily="18" charset="0"/>
            </a:rPr>
            <a:t>PO9 : Individual and teamwork</a:t>
          </a:r>
          <a:endParaRPr lang="en-IN"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AB6B6506-5FAB-4B7C-9169-D7EAD2353449}" type="presOf" srcId="{FF45E94E-C528-4C21-A29D-573922B4ED68}" destId="{45C93CBB-046D-43CD-9356-3FC8771C32AF}" srcOrd="0" destOrd="0" presId="urn:microsoft.com/office/officeart/2005/8/layout/vList2#58"/>
    <dgm:cxn modelId="{98682F40-8CD8-4C09-9AF8-AB3348308CA9}" type="presOf" srcId="{FCBD3793-394C-48FC-B28C-1D09533E7BA0}" destId="{8C029958-E145-4D8C-B815-F42AE9B5E6DF}" srcOrd="0" destOrd="0" presId="urn:microsoft.com/office/officeart/2005/8/layout/vList2#58"/>
    <dgm:cxn modelId="{8D1571E3-5D04-4F81-95D3-8B0E9DF967CD}" type="presParOf" srcId="{45C93CBB-046D-43CD-9356-3FC8771C32AF}" destId="{8C029958-E145-4D8C-B815-F42AE9B5E6DF}" srcOrd="0" destOrd="0" presId="urn:microsoft.com/office/officeart/2005/8/layout/vList2#58"/>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A3BDE70-45F2-45D1-A9F8-5ADC9B616F85}" type="doc">
      <dgm:prSet loTypeId="urn:microsoft.com/office/officeart/2005/8/layout/vList2#59" loCatId="list" qsTypeId="urn:microsoft.com/office/officeart/2005/8/quickstyle/simple3#49" qsCatId="simple" csTypeId="urn:microsoft.com/office/officeart/2005/8/colors/accent1_2#57" csCatId="accent1" phldr="1"/>
      <dgm:spPr/>
      <dgm:t>
        <a:bodyPr/>
        <a:lstStyle/>
        <a:p>
          <a:endParaRPr lang="en-IN"/>
        </a:p>
      </dgm:t>
    </dgm:pt>
    <dgm:pt modelId="{F2B2203F-2FAE-49B7-A1D5-9CD1B5127346}">
      <dgm:prSet/>
      <dgm:spPr/>
      <dgm:t>
        <a:bodyPr/>
        <a:lstStyle/>
        <a:p>
          <a:r>
            <a:rPr lang="en-IN" b="1" dirty="0">
              <a:latin typeface="+mj-lt"/>
            </a:rPr>
            <a:t>PO10 : </a:t>
          </a:r>
          <a:r>
            <a:rPr lang="en-US" b="1" dirty="0">
              <a:latin typeface="+mj-lt"/>
              <a:ea typeface="Times New Roman" panose="02020603050405020304" pitchFamily="18" charset="0"/>
              <a:cs typeface="Times New Roman" panose="02020603050405020304" pitchFamily="18" charset="0"/>
            </a:rPr>
            <a:t>Communication</a:t>
          </a:r>
          <a:endParaRPr lang="en-IN"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C19B5B16-6706-47B1-9748-FFF77E9A2A15}" srcId="{CA3BDE70-45F2-45D1-A9F8-5ADC9B616F85}" destId="{F2B2203F-2FAE-49B7-A1D5-9CD1B5127346}" srcOrd="0" destOrd="0" parTransId="{0C5F4077-1886-4CF9-AD59-B820AE05ADC7}" sibTransId="{470CA956-F82D-44F7-AFF1-5655BDBD69D3}"/>
    <dgm:cxn modelId="{AE9E2A66-4596-4B64-A2F2-AFB39C6F1D5F}" type="presOf" srcId="{F2B2203F-2FAE-49B7-A1D5-9CD1B5127346}" destId="{54692D58-280A-4A5B-8ABB-4AA8C3D0C486}" srcOrd="0" destOrd="0" presId="urn:microsoft.com/office/officeart/2005/8/layout/vList2#59"/>
    <dgm:cxn modelId="{302C0250-4844-44E8-8E87-694A9CD9D190}" type="presOf" srcId="{CA3BDE70-45F2-45D1-A9F8-5ADC9B616F85}" destId="{BAD57889-E122-4358-BE0C-A1CC3A735F9B}" srcOrd="0" destOrd="0" presId="urn:microsoft.com/office/officeart/2005/8/layout/vList2#59"/>
    <dgm:cxn modelId="{6DD55BAC-89B5-406B-BB81-9036F2B71E2C}" type="presParOf" srcId="{BAD57889-E122-4358-BE0C-A1CC3A735F9B}" destId="{54692D58-280A-4A5B-8ABB-4AA8C3D0C486}" srcOrd="0" destOrd="0" presId="urn:microsoft.com/office/officeart/2005/8/layout/vList2#59"/>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803BEA6-810A-46C8-899C-70229B268BB8}" type="doc">
      <dgm:prSet loTypeId="urn:microsoft.com/office/officeart/2005/8/layout/vList2#60" loCatId="list" qsTypeId="urn:microsoft.com/office/officeart/2005/8/quickstyle/simple3#50" qsCatId="simple" csTypeId="urn:microsoft.com/office/officeart/2005/8/colors/accent1_2#58" csCatId="accent1" phldr="1"/>
      <dgm:spPr/>
      <dgm:t>
        <a:bodyPr/>
        <a:lstStyle/>
        <a:p>
          <a:endParaRPr lang="en-IN"/>
        </a:p>
      </dgm:t>
    </dgm:pt>
    <dgm:pt modelId="{502B59D9-8C99-44C9-B85F-4596BFA6E16F}">
      <dgm:prSet/>
      <dgm:spPr/>
      <dgm:t>
        <a:bodyPr/>
        <a:lstStyle/>
        <a:p>
          <a:r>
            <a:rPr lang="en-US" b="1" dirty="0">
              <a:latin typeface="+mj-lt"/>
              <a:ea typeface="Times New Roman" panose="02020603050405020304" pitchFamily="18" charset="0"/>
              <a:cs typeface="Times New Roman" panose="02020603050405020304" pitchFamily="18" charset="0"/>
            </a:rPr>
            <a:t>PO11 : Project management and finance</a:t>
          </a:r>
          <a:endParaRPr lang="en-IN"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14D39711-3E84-402E-B5E0-1372FC992FFD}" type="presOf" srcId="{0803BEA6-810A-46C8-899C-70229B268BB8}" destId="{E298B721-E1B9-4CD4-8B1A-4950CC157D9F}" srcOrd="0" destOrd="0" presId="urn:microsoft.com/office/officeart/2005/8/layout/vList2#60"/>
    <dgm:cxn modelId="{08781C5A-3335-4541-B26F-E94ACB891832}" type="presOf" srcId="{502B59D9-8C99-44C9-B85F-4596BFA6E16F}" destId="{3EED7F0D-5C80-4479-905C-E79E88227593}" srcOrd="0" destOrd="0" presId="urn:microsoft.com/office/officeart/2005/8/layout/vList2#60"/>
    <dgm:cxn modelId="{C9E089C8-EA44-42B6-A421-BC5E23A7437A}" type="presParOf" srcId="{E298B721-E1B9-4CD4-8B1A-4950CC157D9F}" destId="{3EED7F0D-5C80-4479-905C-E79E88227593}" srcOrd="0" destOrd="0" presId="urn:microsoft.com/office/officeart/2005/8/layout/vList2#60"/>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BCFF2A5-481F-4662-8A7E-7E8F303E314D}" type="doc">
      <dgm:prSet loTypeId="urn:microsoft.com/office/officeart/2005/8/layout/vList2#61" loCatId="list" qsTypeId="urn:microsoft.com/office/officeart/2005/8/quickstyle/simple3#51" qsCatId="simple" csTypeId="urn:microsoft.com/office/officeart/2005/8/colors/accent1_2#59" csCatId="accent1" phldr="1"/>
      <dgm:spPr/>
      <dgm:t>
        <a:bodyPr/>
        <a:lstStyle/>
        <a:p>
          <a:endParaRPr lang="en-IN"/>
        </a:p>
      </dgm:t>
    </dgm:pt>
    <dgm:pt modelId="{FBA19F7D-578A-464D-ADE6-D3D08AEFD9D5}">
      <dgm:prSet custT="1"/>
      <dgm:spPr/>
      <dgm:t>
        <a:bodyPr/>
        <a:lstStyle/>
        <a:p>
          <a:r>
            <a:rPr lang="en-US" sz="2100" b="1" dirty="0">
              <a:latin typeface="+mj-lt"/>
              <a:ea typeface="Times New Roman" panose="02020603050405020304" pitchFamily="18" charset="0"/>
              <a:cs typeface="Times New Roman" panose="02020603050405020304" pitchFamily="18" charset="0"/>
            </a:rPr>
            <a:t>PO12 : Life-long learning</a:t>
          </a:r>
          <a:endParaRPr lang="en-IN" sz="210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122368" custLinFactNeighborX="-19492" custLinFactNeighborY="-87110">
        <dgm:presLayoutVars>
          <dgm:chMax val="0"/>
          <dgm:bulletEnabled val="1"/>
        </dgm:presLayoutVars>
      </dgm:prSet>
      <dgm:spPr/>
    </dgm:pt>
  </dgm:ptLst>
  <dgm:cxnLst>
    <dgm:cxn modelId="{2A6A6335-5251-4CB3-8B1D-CEFFFAED9562}" type="presOf" srcId="{FBA19F7D-578A-464D-ADE6-D3D08AEFD9D5}" destId="{6CC17462-A62E-4245-BFD1-F10DCB528333}" srcOrd="0" destOrd="0" presId="urn:microsoft.com/office/officeart/2005/8/layout/vList2#61"/>
    <dgm:cxn modelId="{65D9D85F-486A-4A06-AD68-9C6AB2C4F4AD}" type="presOf" srcId="{EBCFF2A5-481F-4662-8A7E-7E8F303E314D}" destId="{52F828C4-77A4-4B43-9441-70FA5F9DF12E}" srcOrd="0" destOrd="0" presId="urn:microsoft.com/office/officeart/2005/8/layout/vList2#61"/>
    <dgm:cxn modelId="{CA989CB1-55E9-41C4-929C-8340165DAC8F}" srcId="{EBCFF2A5-481F-4662-8A7E-7E8F303E314D}" destId="{FBA19F7D-578A-464D-ADE6-D3D08AEFD9D5}" srcOrd="0" destOrd="0" parTransId="{3AF0BA7F-DD77-44E2-A6BF-C585D5079A71}" sibTransId="{C1BF92C5-17F2-4305-A1F3-8B3F1D8CBFFC}"/>
    <dgm:cxn modelId="{400CCC66-3303-461A-BAEA-75B31EA83383}" type="presParOf" srcId="{52F828C4-77A4-4B43-9441-70FA5F9DF12E}" destId="{6CC17462-A62E-4245-BFD1-F10DCB528333}" srcOrd="0" destOrd="0" presId="urn:microsoft.com/office/officeart/2005/8/layout/vList2#61"/>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3" loCatId="list" qsTypeId="urn:microsoft.com/office/officeart/2005/8/quickstyle/simple3#28" qsCatId="simple" csTypeId="urn:microsoft.com/office/officeart/2005/8/colors/accent1_2#32" csCatId="accent1" phldr="1"/>
      <dgm:spPr/>
      <dgm:t>
        <a:bodyPr/>
        <a:lstStyle/>
        <a:p>
          <a:endParaRPr lang="en-IN"/>
        </a:p>
      </dgm:t>
    </dgm:pt>
    <dgm:pt modelId="{18CE3E0E-3290-422E-BD32-E1AD8CB2C6E4}">
      <dgm:prSet phldr="0" custT="1"/>
      <dgm:spPr/>
      <dgm:t>
        <a:bodyPr/>
        <a:lstStyle/>
        <a:p>
          <a:pPr rtl="0"/>
          <a:r>
            <a:rPr lang="en-US" sz="2700" b="0" baseline="0" dirty="0"/>
            <a:t>Form of Data Pre-processing, data Attribute and its types, understanding and extracting useful variables,KDD process, Data Cleaning: Missing Values, Noisy Data, Discretization and Concept hierarchy generation (Binning, Clustering, Histogram), Inconsistent Data, Data Integration and Transformation. Data Reduction: Data Cube Aggregation, Data Compression, Numerosity </a:t>
          </a:r>
          <a:r>
            <a:rPr lang="en-US" sz="2700" b="0" baseline="0" dirty="0">
              <a:latin typeface="Calibri Light" panose="020F0302020204030204"/>
            </a:rPr>
            <a:t>Reduction</a:t>
          </a:r>
          <a:endParaRPr lang="en-US" sz="2700" b="0" baseline="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1" custScaleY="848527" custLinFactNeighborY="-25095">
        <dgm:presLayoutVars>
          <dgm:chMax val="0"/>
          <dgm:bulletEnabled val="1"/>
        </dgm:presLayoutVars>
      </dgm:prSet>
      <dgm:spPr/>
    </dgm:pt>
  </dgm:ptLst>
  <dgm:cxnLst>
    <dgm:cxn modelId="{BED4A246-4258-4DC0-AA05-1D705A3CA9E5}" type="presOf" srcId="{18EA6042-2EA2-4065-81DF-7A18BEC42C1C}" destId="{5935E145-FD17-4F9E-B302-F21214F4A468}" srcOrd="0" destOrd="0" presId="urn:microsoft.com/office/officeart/2005/8/layout/vList2#33"/>
    <dgm:cxn modelId="{A70C7D7A-7237-4035-A931-79FB00840655}" type="presOf" srcId="{18CE3E0E-3290-422E-BD32-E1AD8CB2C6E4}" destId="{5466BB5F-F99C-4092-B11E-435C2EC87E42}" srcOrd="0" destOrd="0" presId="urn:microsoft.com/office/officeart/2005/8/layout/vList2#33"/>
    <dgm:cxn modelId="{F61405CD-BF4D-4132-A8F6-94A55AFF2516}" srcId="{18EA6042-2EA2-4065-81DF-7A18BEC42C1C}" destId="{18CE3E0E-3290-422E-BD32-E1AD8CB2C6E4}" srcOrd="0" destOrd="0" parTransId="{317883E6-23F7-434D-A777-EB6C46138693}" sibTransId="{5A57522C-1C32-440C-9F64-9EF818720D9C}"/>
    <dgm:cxn modelId="{0BFA3B29-CDC5-415E-9D78-BDF5BD2542B4}" type="presParOf" srcId="{5935E145-FD17-4F9E-B302-F21214F4A468}" destId="{5466BB5F-F99C-4092-B11E-435C2EC87E42}" srcOrd="0" destOrd="0" presId="urn:microsoft.com/office/officeart/2005/8/layout/vList2#3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2" loCatId="list" qsTypeId="urn:microsoft.com/office/officeart/2005/8/quickstyle/simple3#27" qsCatId="simple" csTypeId="urn:microsoft.com/office/officeart/2005/8/colors/accent1_2#31" csCatId="accent1" phldr="1"/>
      <dgm:spPr/>
      <dgm:t>
        <a:bodyPr/>
        <a:lstStyle/>
        <a:p>
          <a:endParaRPr lang="en-IN"/>
        </a:p>
      </dgm:t>
    </dgm:pt>
    <dgm:pt modelId="{8632B43A-A1FB-4963-84A0-F0A61C5BFA59}">
      <dgm:prSet phldr="0" custT="1"/>
      <dgm:spPr/>
      <dgm:t>
        <a:bodyPr/>
        <a:lstStyle/>
        <a:p>
          <a:r>
            <a:rPr lang="en-US" sz="2700" b="0" dirty="0">
              <a:solidFill>
                <a:srgbClr val="444444"/>
              </a:solidFill>
              <a:latin typeface="Calibri"/>
              <a:cs typeface="Calibri"/>
            </a:rPr>
            <a:t>Handling Missing </a:t>
          </a:r>
          <a:r>
            <a:rPr lang="en-US" sz="2700" b="0" dirty="0">
              <a:solidFill>
                <a:srgbClr val="444444"/>
              </a:solidFill>
            </a:rPr>
            <a:t>data, </a:t>
          </a:r>
          <a:r>
            <a:rPr lang="en-US" sz="2700" b="0" dirty="0">
              <a:solidFill>
                <a:srgbClr val="444444"/>
              </a:solidFill>
              <a:latin typeface="Calibri"/>
            </a:rPr>
            <a:t>Removing Redundant variables</a:t>
          </a:r>
          <a:r>
            <a:rPr lang="en-US" sz="2700" b="0" dirty="0">
              <a:solidFill>
                <a:srgbClr val="444444"/>
              </a:solidFill>
            </a:rPr>
            <a:t>, </a:t>
          </a:r>
          <a:r>
            <a:rPr lang="en-US" sz="2700" b="0" dirty="0">
              <a:solidFill>
                <a:srgbClr val="444444"/>
              </a:solidFill>
              <a:latin typeface="Calibri"/>
            </a:rPr>
            <a:t>variable Selection</a:t>
          </a:r>
          <a:r>
            <a:rPr lang="en-US" sz="2700" b="0" dirty="0">
              <a:solidFill>
                <a:srgbClr val="444444"/>
              </a:solidFill>
            </a:rPr>
            <a:t>, </a:t>
          </a:r>
          <a:r>
            <a:rPr lang="en-US" sz="2700" b="0" dirty="0">
              <a:solidFill>
                <a:srgbClr val="444444"/>
              </a:solidFill>
              <a:latin typeface="Calibri"/>
            </a:rPr>
            <a:t>identifying outliers</a:t>
          </a:r>
          <a:r>
            <a:rPr lang="en-US" sz="2700" b="0" dirty="0">
              <a:solidFill>
                <a:srgbClr val="444444"/>
              </a:solidFill>
            </a:rPr>
            <a:t>, </a:t>
          </a:r>
          <a:r>
            <a:rPr lang="en-US" sz="2700" b="0" dirty="0">
              <a:solidFill>
                <a:srgbClr val="444444"/>
              </a:solidFill>
              <a:latin typeface="Calibri"/>
            </a:rPr>
            <a:t>Removing Outliers</a:t>
          </a:r>
          <a:r>
            <a:rPr lang="en-US" sz="2700" b="0" dirty="0">
              <a:solidFill>
                <a:srgbClr val="444444"/>
              </a:solidFill>
            </a:rPr>
            <a:t>, </a:t>
          </a:r>
          <a:r>
            <a:rPr lang="en-US" sz="2700" b="0" dirty="0">
              <a:solidFill>
                <a:srgbClr val="444444"/>
              </a:solidFill>
              <a:latin typeface="Calibri"/>
            </a:rPr>
            <a:t>Time series Analysis</a:t>
          </a:r>
          <a:r>
            <a:rPr lang="en-US" sz="2700" b="0" dirty="0">
              <a:solidFill>
                <a:srgbClr val="444444"/>
              </a:solidFill>
            </a:rPr>
            <a:t>, Data</a:t>
          </a:r>
          <a:r>
            <a:rPr lang="en-US" sz="2700" b="0" dirty="0">
              <a:solidFill>
                <a:srgbClr val="444444"/>
              </a:solidFill>
              <a:latin typeface="Calibri"/>
            </a:rPr>
            <a:t> transformation and dimensionality reduction techniques such as Principal Component Analysis (PCA), Factor Analysis (FA) and Linear Discriminant Analysis (LDA), Univariate and Multivariate Exploratory </a:t>
          </a:r>
          <a:r>
            <a:rPr lang="en-US" sz="2700" b="0" dirty="0">
              <a:solidFill>
                <a:srgbClr val="444444"/>
              </a:solidFill>
            </a:rPr>
            <a:t>Data</a:t>
          </a:r>
          <a:r>
            <a:rPr lang="en-US" sz="2700" b="0" dirty="0">
              <a:solidFill>
                <a:srgbClr val="444444"/>
              </a:solidFill>
              <a:latin typeface="Calibri"/>
            </a:rPr>
            <a:t> Analysis. </a:t>
          </a:r>
          <a:r>
            <a:rPr lang="en-US" sz="2700" b="0" dirty="0">
              <a:solidFill>
                <a:srgbClr val="444444"/>
              </a:solidFill>
            </a:rPr>
            <a:t>Data </a:t>
          </a:r>
          <a:r>
            <a:rPr lang="en-US" sz="2700" b="0" dirty="0">
              <a:solidFill>
                <a:srgbClr val="444444"/>
              </a:solidFill>
              <a:latin typeface="Calibri"/>
            </a:rPr>
            <a:t>Munging</a:t>
          </a:r>
          <a:r>
            <a:rPr lang="en-US" sz="2700" b="0" dirty="0">
              <a:solidFill>
                <a:srgbClr val="444444"/>
              </a:solidFill>
            </a:rPr>
            <a:t>, Data </a:t>
          </a:r>
          <a:r>
            <a:rPr lang="en-US" sz="2700" b="0" dirty="0">
              <a:solidFill>
                <a:srgbClr val="444444"/>
              </a:solidFill>
              <a:latin typeface="Calibri"/>
            </a:rPr>
            <a:t>Wrangling- APIs </a:t>
          </a:r>
          <a:r>
            <a:rPr lang="en-US" sz="2700" b="0" dirty="0">
              <a:solidFill>
                <a:srgbClr val="444444"/>
              </a:solidFill>
            </a:rPr>
            <a:t>and </a:t>
          </a:r>
          <a:r>
            <a:rPr lang="en-US" sz="2700" b="0" dirty="0">
              <a:solidFill>
                <a:srgbClr val="444444"/>
              </a:solidFill>
              <a:latin typeface="Calibri"/>
            </a:rPr>
            <a:t>other tools for scrapping </a:t>
          </a:r>
          <a:r>
            <a:rPr lang="en-US" sz="2700" b="0" dirty="0">
              <a:solidFill>
                <a:srgbClr val="444444"/>
              </a:solidFill>
            </a:rPr>
            <a:t>data </a:t>
          </a:r>
          <a:r>
            <a:rPr lang="en-US" sz="2700" b="0" dirty="0">
              <a:solidFill>
                <a:srgbClr val="444444"/>
              </a:solidFill>
              <a:latin typeface="Calibri"/>
            </a:rPr>
            <a:t>from the web/ internet using </a:t>
          </a:r>
          <a:r>
            <a:rPr lang="en-US" sz="2700" b="0" dirty="0">
              <a:solidFill>
                <a:srgbClr val="444444"/>
              </a:solidFill>
            </a:rPr>
            <a:t>R/Python.</a:t>
          </a:r>
          <a:endParaRPr lang="en-US" sz="2700" b="0" dirty="0">
            <a:solidFill>
              <a:srgbClr val="444444"/>
            </a:solidFill>
            <a:latin typeface="Calibri"/>
            <a:cs typeface="Calibri"/>
          </a:endParaRPr>
        </a:p>
      </dgm:t>
    </dgm:pt>
    <dgm:pt modelId="{8954BA86-F411-4F2D-BEFA-BBF9617D879B}" type="parTrans" cxnId="{6F0FFE21-F288-41B6-AC2F-F6C2F97FC76B}">
      <dgm:prSet/>
      <dgm:spPr/>
      <dgm:t>
        <a:bodyPr/>
        <a:lstStyle/>
        <a:p>
          <a:endParaRPr lang="en-US"/>
        </a:p>
      </dgm:t>
    </dgm:pt>
    <dgm:pt modelId="{B34E360E-2AF5-434A-80B9-E34DD0DE11AF}" type="sibTrans" cxnId="{6F0FFE21-F288-41B6-AC2F-F6C2F97FC76B}">
      <dgm:prSet/>
      <dgm:spPr/>
      <dgm:t>
        <a:bodyPr/>
        <a:lstStyle/>
        <a:p>
          <a:endParaRPr lang="en-US"/>
        </a:p>
      </dgm:t>
    </dgm:pt>
    <dgm:pt modelId="{82B50E69-7769-4AB4-811F-A36C1F84B676}">
      <dgm:prSet phldr="0"/>
      <dgm:spPr/>
      <dgm:t>
        <a:bodyPr/>
        <a:lstStyle/>
        <a:p>
          <a:endParaRPr lang="en-US" dirty="0">
            <a:latin typeface="Calibri Light"/>
            <a:cs typeface="Calibri Light"/>
          </a:endParaRPr>
        </a:p>
      </dgm:t>
    </dgm:pt>
    <dgm:pt modelId="{06724970-9B6B-4927-8C58-9449E243AFF1}" type="parTrans" cxnId="{3E6C0F9C-66A5-4CA4-B3FC-61941F0F6A8E}">
      <dgm:prSet/>
      <dgm:spPr/>
    </dgm:pt>
    <dgm:pt modelId="{6FD8B93B-412E-45A4-A3DB-4A7BEA2F5B45}" type="sibTrans" cxnId="{3E6C0F9C-66A5-4CA4-B3FC-61941F0F6A8E}">
      <dgm:prSet/>
      <dgm:spPr/>
    </dgm:pt>
    <dgm:pt modelId="{5935E145-FD17-4F9E-B302-F21214F4A468}" type="pres">
      <dgm:prSet presAssocID="{18EA6042-2EA2-4065-81DF-7A18BEC42C1C}" presName="linear" presStyleCnt="0">
        <dgm:presLayoutVars>
          <dgm:animLvl val="lvl"/>
          <dgm:resizeHandles val="exact"/>
        </dgm:presLayoutVars>
      </dgm:prSet>
      <dgm:spPr/>
    </dgm:pt>
    <dgm:pt modelId="{6DCBBEC5-5B01-4132-A331-9D4D3453D65C}" type="pres">
      <dgm:prSet presAssocID="{8632B43A-A1FB-4963-84A0-F0A61C5BFA59}" presName="parentText" presStyleLbl="node1" presStyleIdx="0" presStyleCnt="2" custScaleY="895413" custLinFactNeighborY="-25629">
        <dgm:presLayoutVars>
          <dgm:chMax val="0"/>
          <dgm:bulletEnabled val="1"/>
        </dgm:presLayoutVars>
      </dgm:prSet>
      <dgm:spPr/>
    </dgm:pt>
    <dgm:pt modelId="{5BC3EAE2-7C01-49E9-B2F1-111059F9DCA6}" type="pres">
      <dgm:prSet presAssocID="{B34E360E-2AF5-434A-80B9-E34DD0DE11AF}" presName="spacer" presStyleCnt="0"/>
      <dgm:spPr/>
    </dgm:pt>
    <dgm:pt modelId="{BF6857ED-57E0-4011-9770-BC859119D24F}" type="pres">
      <dgm:prSet presAssocID="{82B50E69-7769-4AB4-811F-A36C1F84B676}" presName="parentText" presStyleLbl="node1" presStyleIdx="1" presStyleCnt="2">
        <dgm:presLayoutVars>
          <dgm:chMax val="0"/>
          <dgm:bulletEnabled val="1"/>
        </dgm:presLayoutVars>
      </dgm:prSet>
      <dgm:spPr/>
    </dgm:pt>
  </dgm:ptLst>
  <dgm:cxnLst>
    <dgm:cxn modelId="{6F0FFE21-F288-41B6-AC2F-F6C2F97FC76B}" srcId="{18EA6042-2EA2-4065-81DF-7A18BEC42C1C}" destId="{8632B43A-A1FB-4963-84A0-F0A61C5BFA59}" srcOrd="0" destOrd="0" parTransId="{8954BA86-F411-4F2D-BEFA-BBF9617D879B}" sibTransId="{B34E360E-2AF5-434A-80B9-E34DD0DE11AF}"/>
    <dgm:cxn modelId="{D2BA7C99-51F4-4735-9F3F-540CD5592938}" type="presOf" srcId="{8632B43A-A1FB-4963-84A0-F0A61C5BFA59}" destId="{6DCBBEC5-5B01-4132-A331-9D4D3453D65C}" srcOrd="0" destOrd="0" presId="urn:microsoft.com/office/officeart/2005/8/layout/vList2#32"/>
    <dgm:cxn modelId="{3E6C0F9C-66A5-4CA4-B3FC-61941F0F6A8E}" srcId="{18EA6042-2EA2-4065-81DF-7A18BEC42C1C}" destId="{82B50E69-7769-4AB4-811F-A36C1F84B676}" srcOrd="1" destOrd="0" parTransId="{06724970-9B6B-4927-8C58-9449E243AFF1}" sibTransId="{6FD8B93B-412E-45A4-A3DB-4A7BEA2F5B45}"/>
    <dgm:cxn modelId="{C0AD709E-320B-4381-8394-AF0D7542A2C1}" type="presOf" srcId="{18EA6042-2EA2-4065-81DF-7A18BEC42C1C}" destId="{5935E145-FD17-4F9E-B302-F21214F4A468}" srcOrd="0" destOrd="0" presId="urn:microsoft.com/office/officeart/2005/8/layout/vList2#32"/>
    <dgm:cxn modelId="{AD8269E2-203A-412B-884F-DE7AB3331A75}" type="presOf" srcId="{82B50E69-7769-4AB4-811F-A36C1F84B676}" destId="{BF6857ED-57E0-4011-9770-BC859119D24F}" srcOrd="0" destOrd="0" presId="urn:microsoft.com/office/officeart/2005/8/layout/vList2#32"/>
    <dgm:cxn modelId="{101FCD8B-5D48-4471-B47A-148125CCE3E1}" type="presParOf" srcId="{5935E145-FD17-4F9E-B302-F21214F4A468}" destId="{6DCBBEC5-5B01-4132-A331-9D4D3453D65C}" srcOrd="0" destOrd="0" presId="urn:microsoft.com/office/officeart/2005/8/layout/vList2#32"/>
    <dgm:cxn modelId="{7B512C52-127C-441E-B5DA-0B5936C899CE}" type="presParOf" srcId="{5935E145-FD17-4F9E-B302-F21214F4A468}" destId="{5BC3EAE2-7C01-49E9-B2F1-111059F9DCA6}" srcOrd="1" destOrd="0" presId="urn:microsoft.com/office/officeart/2005/8/layout/vList2#32"/>
    <dgm:cxn modelId="{B99C7B90-6940-4C6E-A6AC-4CE9084D5422}" type="presParOf" srcId="{5935E145-FD17-4F9E-B302-F21214F4A468}" destId="{BF6857ED-57E0-4011-9770-BC859119D24F}" srcOrd="2" destOrd="0" presId="urn:microsoft.com/office/officeart/2005/8/layout/vList2#3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EA6042-2EA2-4065-81DF-7A18BEC42C1C}" type="doc">
      <dgm:prSet loTypeId="urn:microsoft.com/office/officeart/2005/8/layout/vList2#35" loCatId="list" qsTypeId="urn:microsoft.com/office/officeart/2005/8/quickstyle/simple3#30" qsCatId="simple" csTypeId="urn:microsoft.com/office/officeart/2005/8/colors/accent1_2#34" csCatId="accent1" phldr="1"/>
      <dgm:spPr/>
      <dgm:t>
        <a:bodyPr/>
        <a:lstStyle/>
        <a:p>
          <a:endParaRPr lang="en-IN"/>
        </a:p>
      </dgm:t>
    </dgm:pt>
    <dgm:pt modelId="{A8220DE5-2315-4CA5-8030-B84D86D15531}">
      <dgm:prSet phldr="0"/>
      <dgm:spPr/>
      <dgm:t>
        <a:bodyPr/>
        <a:lstStyle/>
        <a:p>
          <a:pPr rtl="0"/>
          <a:r>
            <a:rPr lang="en-US" b="0" dirty="0"/>
            <a:t>Introductions and overview, Debug and troubleshoot installation and configuration of the Tableau. Creating Your First visualization: Getting started with Tableau Software, Using Data file formats, connecting your Data to Tableau, creating basic charts (line, bar charts, Tree maps), Using the Show me panel. Tableau Calculations: Overview of SUM, AVR, and Aggregate Features Creating custom calculations and fields, Applying new data calculations to your visualization. Manipulating Data in Tableau: Cleaning-up the data with the Data Interpreter, structuring your data, Sorting, and filtering Tableau data, Pivoting Tableau data. Advanced Visualization Tools: Using Filters, Using the Detail panel Using the Size panels, customizing filters, Using and Customizing tooltips, Formatting your data with colours, Creating Dashboards &amp; Stories, Distributing</a:t>
          </a:r>
          <a:r>
            <a:rPr lang="en-US" b="0" dirty="0">
              <a:latin typeface="Calibri Light" panose="020F0302020204030204"/>
            </a:rPr>
            <a:t> </a:t>
          </a:r>
          <a:r>
            <a:rPr lang="en-US" b="0" dirty="0"/>
            <a:t>&amp; Publishing Your Visualization</a:t>
          </a:r>
        </a:p>
      </dgm:t>
    </dgm:pt>
    <dgm:pt modelId="{3CEC6178-9746-4B94-BADA-DD5DF8BE00D3}" type="parTrans" cxnId="{5C1D5B02-37F2-4650-88D6-25270FF1138B}">
      <dgm:prSet/>
      <dgm:spPr/>
      <dgm:t>
        <a:bodyPr/>
        <a:lstStyle/>
        <a:p>
          <a:endParaRPr lang="en-US"/>
        </a:p>
      </dgm:t>
    </dgm:pt>
    <dgm:pt modelId="{43E67400-2CE1-4655-BE46-542900CA978B}" type="sibTrans" cxnId="{5C1D5B02-37F2-4650-88D6-25270FF1138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D0BCB3A4-5F35-4C8F-B7DE-FBB6D289F0CC}" type="pres">
      <dgm:prSet presAssocID="{A8220DE5-2315-4CA5-8030-B84D86D15531}" presName="parentText" presStyleLbl="node1" presStyleIdx="0" presStyleCnt="1">
        <dgm:presLayoutVars>
          <dgm:chMax val="0"/>
          <dgm:bulletEnabled val="1"/>
        </dgm:presLayoutVars>
      </dgm:prSet>
      <dgm:spPr/>
    </dgm:pt>
  </dgm:ptLst>
  <dgm:cxnLst>
    <dgm:cxn modelId="{5C1D5B02-37F2-4650-88D6-25270FF1138B}" srcId="{18EA6042-2EA2-4065-81DF-7A18BEC42C1C}" destId="{A8220DE5-2315-4CA5-8030-B84D86D15531}" srcOrd="0" destOrd="0" parTransId="{3CEC6178-9746-4B94-BADA-DD5DF8BE00D3}" sibTransId="{43E67400-2CE1-4655-BE46-542900CA978B}"/>
    <dgm:cxn modelId="{E7ABB183-CDD7-4FD4-87C4-CC2A005F288B}" type="presOf" srcId="{18EA6042-2EA2-4065-81DF-7A18BEC42C1C}" destId="{5935E145-FD17-4F9E-B302-F21214F4A468}" srcOrd="0" destOrd="0" presId="urn:microsoft.com/office/officeart/2005/8/layout/vList2#35"/>
    <dgm:cxn modelId="{586AEAA9-5D0F-40F0-B3D4-19AE19B0AB46}" type="presOf" srcId="{A8220DE5-2315-4CA5-8030-B84D86D15531}" destId="{D0BCB3A4-5F35-4C8F-B7DE-FBB6D289F0CC}" srcOrd="0" destOrd="0" presId="urn:microsoft.com/office/officeart/2005/8/layout/vList2#35"/>
    <dgm:cxn modelId="{7ACAEB1D-339E-443D-90CC-6F8BFE141F33}" type="presParOf" srcId="{5935E145-FD17-4F9E-B302-F21214F4A468}" destId="{D0BCB3A4-5F35-4C8F-B7DE-FBB6D289F0CC}" srcOrd="0" destOrd="0" presId="urn:microsoft.com/office/officeart/2005/8/layout/vList2#3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087D5B-D783-472D-88B5-FF8830383D40}" type="doc">
      <dgm:prSet loTypeId="urn:microsoft.com/office/officeart/2005/8/layout/vList2#38" loCatId="list" qsTypeId="urn:microsoft.com/office/officeart/2005/8/quickstyle/simple3#32" qsCatId="simple" csTypeId="urn:microsoft.com/office/officeart/2005/8/colors/accent1_2#37" csCatId="accent1" phldr="1"/>
      <dgm:spPr/>
      <dgm:t>
        <a:bodyPr/>
        <a:lstStyle/>
        <a:p>
          <a:endParaRPr lang="en-IN"/>
        </a:p>
      </dgm:t>
    </dgm:pt>
    <dgm:pt modelId="{7BB3BA43-7F32-4A76-9FC7-336C200C90EC}">
      <dgm:prSet phldr="0"/>
      <dgm:spPr/>
      <dgm:t>
        <a:bodyPr/>
        <a:lstStyle/>
        <a:p>
          <a:pPr rtl="0"/>
          <a:r>
            <a:rPr lang="en-US" dirty="0"/>
            <a:t>The objective of this course is to understand the fundamental concepts of Data analytics and learn about various types of data formats and their manipulations. It helps students to learn exploratory data analysis and visualization techniques in addition to R/Python/Tableau programming language.</a:t>
          </a:r>
        </a:p>
      </dgm:t>
    </dgm:pt>
    <dgm:pt modelId="{AA5648EF-AFAF-4B82-BF2F-0DAE6E96DE0A}" type="parTrans" cxnId="{1CBC9DDF-F422-49E2-8CDF-85D75632C8EC}">
      <dgm:prSet/>
      <dgm:spPr/>
      <dgm:t>
        <a:bodyPr/>
        <a:lstStyle/>
        <a:p>
          <a:endParaRPr lang="en-US"/>
        </a:p>
      </dgm:t>
    </dgm:pt>
    <dgm:pt modelId="{253A114A-494E-4573-9CA0-B5729483DE4A}" type="sibTrans" cxnId="{1CBC9DDF-F422-49E2-8CDF-85D75632C8EC}">
      <dgm:prSet/>
      <dgm:spPr/>
      <dgm:t>
        <a:bodyPr/>
        <a:lstStyle/>
        <a:p>
          <a:endParaRPr lang="en-US"/>
        </a:p>
      </dgm:t>
    </dgm:pt>
    <dgm:pt modelId="{BAC330DF-63D6-4D05-B05B-326D87078E16}" type="pres">
      <dgm:prSet presAssocID="{62087D5B-D783-472D-88B5-FF8830383D40}" presName="linear" presStyleCnt="0">
        <dgm:presLayoutVars>
          <dgm:animLvl val="lvl"/>
          <dgm:resizeHandles val="exact"/>
        </dgm:presLayoutVars>
      </dgm:prSet>
      <dgm:spPr/>
    </dgm:pt>
    <dgm:pt modelId="{EC3D586B-6568-48EA-AB47-21DBC0FD868F}" type="pres">
      <dgm:prSet presAssocID="{7BB3BA43-7F32-4A76-9FC7-336C200C90EC}" presName="parentText" presStyleLbl="node1" presStyleIdx="0" presStyleCnt="1">
        <dgm:presLayoutVars>
          <dgm:chMax val="0"/>
          <dgm:bulletEnabled val="1"/>
        </dgm:presLayoutVars>
      </dgm:prSet>
      <dgm:spPr/>
    </dgm:pt>
  </dgm:ptLst>
  <dgm:cxnLst>
    <dgm:cxn modelId="{13CE230F-603A-4C16-BB92-13703AF02CF8}" type="presOf" srcId="{7BB3BA43-7F32-4A76-9FC7-336C200C90EC}" destId="{EC3D586B-6568-48EA-AB47-21DBC0FD868F}" srcOrd="0" destOrd="0" presId="urn:microsoft.com/office/officeart/2005/8/layout/vList2#38"/>
    <dgm:cxn modelId="{A67B8C6A-305D-49D2-B356-C12054DD5A4A}" type="presOf" srcId="{62087D5B-D783-472D-88B5-FF8830383D40}" destId="{BAC330DF-63D6-4D05-B05B-326D87078E16}" srcOrd="0" destOrd="0" presId="urn:microsoft.com/office/officeart/2005/8/layout/vList2#38"/>
    <dgm:cxn modelId="{1CBC9DDF-F422-49E2-8CDF-85D75632C8EC}" srcId="{62087D5B-D783-472D-88B5-FF8830383D40}" destId="{7BB3BA43-7F32-4A76-9FC7-336C200C90EC}" srcOrd="0" destOrd="0" parTransId="{AA5648EF-AFAF-4B82-BF2F-0DAE6E96DE0A}" sibTransId="{253A114A-494E-4573-9CA0-B5729483DE4A}"/>
    <dgm:cxn modelId="{95E81476-7AC7-4E1D-BDBA-8543FD6250B6}" type="presParOf" srcId="{BAC330DF-63D6-4D05-B05B-326D87078E16}" destId="{EC3D586B-6568-48EA-AB47-21DBC0FD868F}" srcOrd="0" destOrd="0" presId="urn:microsoft.com/office/officeart/2005/8/layout/vList2#3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995D18-05F5-4A4B-8F9A-27E4833C6620}" type="doc">
      <dgm:prSet loTypeId="urn:microsoft.com/office/officeart/2005/8/layout/vList2#42" loCatId="list" qsTypeId="urn:microsoft.com/office/officeart/2005/8/quickstyle/3d1#5" qsCatId="3D" csTypeId="urn:microsoft.com/office/officeart/2005/8/colors/accent1_2#41"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3000" b="1" dirty="0"/>
            <a:t>At the end of course, the student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91584" custLinFactY="-35625" custLinFactNeighborX="-1586" custLinFactNeighborY="-100000">
        <dgm:presLayoutVars>
          <dgm:chMax val="0"/>
          <dgm:bulletEnabled val="1"/>
        </dgm:presLayoutVars>
      </dgm:prSet>
      <dgm:spPr/>
    </dgm:pt>
  </dgm:ptLst>
  <dgm:cxnLst>
    <dgm:cxn modelId="{B048A809-CB6A-4592-A8D6-3FCFFDFA9564}" srcId="{09995D18-05F5-4A4B-8F9A-27E4833C6620}" destId="{90AED077-85C4-46EA-B5F8-30BF070D360B}" srcOrd="0" destOrd="0" parTransId="{1E0C8B89-16C6-4880-8B09-06C9D70EBF80}" sibTransId="{E50D95E2-F091-4315-B45F-5F68BA43AB8B}"/>
    <dgm:cxn modelId="{7D55359D-098E-466A-B996-08C4E151DCF2}" type="presOf" srcId="{09995D18-05F5-4A4B-8F9A-27E4833C6620}" destId="{F61E8516-DE3F-4AE9-AE50-9F42F39BFAD3}" srcOrd="0" destOrd="0" presId="urn:microsoft.com/office/officeart/2005/8/layout/vList2#42"/>
    <dgm:cxn modelId="{420769B1-5EAF-40FB-A090-1B4767F7C6D7}" type="presOf" srcId="{90AED077-85C4-46EA-B5F8-30BF070D360B}" destId="{B898B381-A99B-40FA-B837-D80DC4A60493}" srcOrd="0" destOrd="0" presId="urn:microsoft.com/office/officeart/2005/8/layout/vList2#42"/>
    <dgm:cxn modelId="{ED2FFCDA-24E2-49A1-B285-6CD3A981839D}" type="presParOf" srcId="{F61E8516-DE3F-4AE9-AE50-9F42F39BFAD3}" destId="{B898B381-A99B-40FA-B837-D80DC4A60493}" srcOrd="0" destOrd="0" presId="urn:microsoft.com/office/officeart/2005/8/layout/vList2#4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r>
            <a:rPr lang="en-IN" sz="1800" b="0" dirty="0">
              <a:solidFill>
                <a:srgbClr val="444444"/>
              </a:solidFill>
            </a:rPr>
            <a:t>Explain and exemplify the most common forms of data and its representations.</a:t>
          </a:r>
          <a:r>
            <a:rPr lang="en-IN" sz="1800" b="0" dirty="0">
              <a:solidFill>
                <a:srgbClr val="444444"/>
              </a:solidFill>
              <a:latin typeface="Calibri"/>
            </a:rPr>
            <a:t> </a:t>
          </a: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4A543D23-4B95-4FF5-ACC8-B04217DF5C56}">
      <dgm:prSet phldr="0"/>
      <dgm:spPr/>
      <dgm:t>
        <a:bodyPr/>
        <a:lstStyle/>
        <a:p>
          <a:endParaRPr lang="en-US" b="0" dirty="0"/>
        </a:p>
      </dgm:t>
    </dgm:pt>
    <dgm:pt modelId="{8D8066EC-DCDF-416D-B114-6B9606005BD6}" type="parTrans" cxnId="{D3A0BBD2-EC1F-405C-BCED-A686C025DBE7}">
      <dgm:prSet/>
      <dgm:spPr/>
    </dgm:pt>
    <dgm:pt modelId="{75548664-F90B-4EDC-ACB8-927DE2B82D32}" type="sibTrans" cxnId="{D3A0BBD2-EC1F-405C-BCED-A686C025DBE7}">
      <dgm:prSet/>
      <dgm:spPr/>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2" custScaleY="302230">
        <dgm:presLayoutVars>
          <dgm:chMax val="0"/>
          <dgm:bulletEnabled val="1"/>
        </dgm:presLayoutVars>
      </dgm:prSet>
      <dgm:spPr/>
    </dgm:pt>
    <dgm:pt modelId="{E7C21023-8A2C-4747-918E-8A147DE4458A}" type="pres">
      <dgm:prSet presAssocID="{AF8B5B03-720E-47F1-8D53-0E882540183D}" presName="spacer" presStyleCnt="0"/>
      <dgm:spPr/>
    </dgm:pt>
    <dgm:pt modelId="{06EB04E5-D2AF-4832-88EE-9E593061985B}" type="pres">
      <dgm:prSet presAssocID="{4A543D23-4B95-4FF5-ACC8-B04217DF5C56}" presName="parentText" presStyleLbl="node1" presStyleIdx="1" presStyleCnt="2">
        <dgm:presLayoutVars>
          <dgm:chMax val="0"/>
          <dgm:bulletEnabled val="1"/>
        </dgm:presLayoutVars>
      </dgm:prSet>
      <dgm:spPr/>
    </dgm:pt>
  </dgm:ptLst>
  <dgm:cxnLst>
    <dgm:cxn modelId="{1B969E1F-D5E6-49B9-B5B4-BD9A9CECE44D}" type="presOf" srcId="{1B644E16-AACD-4612-92E0-D46EF4ECB879}" destId="{B22A3E1F-BDC2-4FC3-B056-77BC1F86A5BC}" srcOrd="0" destOrd="0" presId="urn:microsoft.com/office/officeart/2005/8/layout/vList2#44"/>
    <dgm:cxn modelId="{29ABED76-4697-43DC-B616-1AE077404F95}" type="presOf" srcId="{E7AAAF9E-D416-49AE-8611-65377A7DE939}" destId="{CD5036F8-A246-4E6A-8921-20C367BBB964}" srcOrd="0" destOrd="0" presId="urn:microsoft.com/office/officeart/2005/8/layout/vList2#44"/>
    <dgm:cxn modelId="{C7483C85-46A1-49A2-9601-0703227B76BE}" type="presOf" srcId="{4A543D23-4B95-4FF5-ACC8-B04217DF5C56}" destId="{06EB04E5-D2AF-4832-88EE-9E593061985B}" srcOrd="0" destOrd="0" presId="urn:microsoft.com/office/officeart/2005/8/layout/vList2#44"/>
    <dgm:cxn modelId="{EADE17B7-FE92-4EA7-A469-F698C8E6940A}" srcId="{1B644E16-AACD-4612-92E0-D46EF4ECB879}" destId="{E7AAAF9E-D416-49AE-8611-65377A7DE939}" srcOrd="0" destOrd="0" parTransId="{5C719D1D-8A96-404E-AB5C-11562DFC1D30}" sibTransId="{AF8B5B03-720E-47F1-8D53-0E882540183D}"/>
    <dgm:cxn modelId="{D3A0BBD2-EC1F-405C-BCED-A686C025DBE7}" srcId="{1B644E16-AACD-4612-92E0-D46EF4ECB879}" destId="{4A543D23-4B95-4FF5-ACC8-B04217DF5C56}" srcOrd="1" destOrd="0" parTransId="{8D8066EC-DCDF-416D-B114-6B9606005BD6}" sibTransId="{75548664-F90B-4EDC-ACB8-927DE2B82D32}"/>
    <dgm:cxn modelId="{140A6A06-DBDC-49FC-AEF3-A91101751AA1}" type="presParOf" srcId="{B22A3E1F-BDC2-4FC3-B056-77BC1F86A5BC}" destId="{CD5036F8-A246-4E6A-8921-20C367BBB964}" srcOrd="0" destOrd="0" presId="urn:microsoft.com/office/officeart/2005/8/layout/vList2#44"/>
    <dgm:cxn modelId="{DCA1CCE7-8C25-4B05-AE06-78FBFCEDD97A}" type="presParOf" srcId="{B22A3E1F-BDC2-4FC3-B056-77BC1F86A5BC}" destId="{E7C21023-8A2C-4747-918E-8A147DE4458A}" srcOrd="1" destOrd="0" presId="urn:microsoft.com/office/officeart/2005/8/layout/vList2#44"/>
    <dgm:cxn modelId="{4B1E979C-0467-414C-8DE7-1DB1C3C1DCC6}" type="presParOf" srcId="{B22A3E1F-BDC2-4FC3-B056-77BC1F86A5BC}" destId="{06EB04E5-D2AF-4832-88EE-9E593061985B}" srcOrd="2" destOrd="0" presId="urn:microsoft.com/office/officeart/2005/8/layout/vList2#4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644E16-AACD-4612-92E0-D46EF4ECB879}" type="doc">
      <dgm:prSet loTypeId="urn:microsoft.com/office/officeart/2005/8/layout/vList2#44" loCatId="list" qsTypeId="urn:microsoft.com/office/officeart/2005/8/quickstyle/simple3#36" qsCatId="simple" csTypeId="urn:microsoft.com/office/officeart/2005/8/colors/accent1_2#42" csCatId="accent1" phldr="1"/>
      <dgm:spPr/>
      <dgm:t>
        <a:bodyPr/>
        <a:lstStyle/>
        <a:p>
          <a:endParaRPr lang="en-IN"/>
        </a:p>
      </dgm:t>
    </dgm:pt>
    <dgm:pt modelId="{E7AAAF9E-D416-49AE-8611-65377A7DE939}">
      <dgm:prSet phldr="0" custT="1"/>
      <dgm:spPr>
        <a:ln>
          <a:solidFill>
            <a:schemeClr val="accent1">
              <a:lumMod val="40000"/>
              <a:lumOff val="60000"/>
            </a:schemeClr>
          </a:solidFill>
        </a:ln>
      </dgm:spPr>
      <dgm:t>
        <a:bodyPr/>
        <a:lstStyle/>
        <a:p>
          <a:r>
            <a:rPr lang="en-IN" sz="1800" b="0" dirty="0">
              <a:solidFill>
                <a:srgbClr val="444444"/>
              </a:solidFill>
              <a:latin typeface="Calibri"/>
            </a:rPr>
            <a:t>Understand </a:t>
          </a:r>
          <a:r>
            <a:rPr lang="en-IN" sz="1800" b="0" dirty="0">
              <a:solidFill>
                <a:srgbClr val="444444"/>
              </a:solidFill>
            </a:rPr>
            <a:t>and </a:t>
          </a:r>
          <a:r>
            <a:rPr lang="en-IN" sz="1800" b="0" dirty="0">
              <a:solidFill>
                <a:srgbClr val="444444"/>
              </a:solidFill>
              <a:latin typeface="Calibri"/>
            </a:rPr>
            <a:t>apply </a:t>
          </a:r>
          <a:r>
            <a:rPr lang="en-IN" sz="1800" b="0" dirty="0">
              <a:solidFill>
                <a:srgbClr val="444444"/>
              </a:solidFill>
            </a:rPr>
            <a:t>data </a:t>
          </a:r>
          <a:r>
            <a:rPr lang="en-IN" sz="1800" b="0" dirty="0">
              <a:solidFill>
                <a:srgbClr val="444444"/>
              </a:solidFill>
              <a:latin typeface="Calibri"/>
            </a:rPr>
            <a:t>pre-processing techniques</a:t>
          </a:r>
          <a:r>
            <a:rPr lang="en-IN" sz="1800" b="0" dirty="0">
              <a:solidFill>
                <a:srgbClr val="444444"/>
              </a:solidFill>
            </a:rPr>
            <a:t>.</a:t>
          </a:r>
          <a:r>
            <a:rPr lang="en-IN" sz="1800" b="0" dirty="0">
              <a:solidFill>
                <a:srgbClr val="444444"/>
              </a:solidFill>
              <a:latin typeface="Calibri"/>
            </a:rPr>
            <a:t> </a:t>
          </a:r>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F32611F2-A02E-4368-92A1-00AFCD0C94D8}">
      <dgm:prSet phldr="0"/>
      <dgm:spPr/>
      <dgm:t>
        <a:bodyPr/>
        <a:lstStyle/>
        <a:p>
          <a:endParaRPr lang="en-US" b="0" dirty="0"/>
        </a:p>
      </dgm:t>
    </dgm:pt>
    <dgm:pt modelId="{4A787999-2B63-4078-A969-B5CB5D385278}" type="parTrans" cxnId="{85D0B2F9-AC1D-455F-A55D-E9D5A7BE8326}">
      <dgm:prSet/>
      <dgm:spPr/>
    </dgm:pt>
    <dgm:pt modelId="{6E31B5DB-7C74-4B8A-8E5E-D909C1A27B5E}" type="sibTrans" cxnId="{85D0B2F9-AC1D-455F-A55D-E9D5A7BE8326}">
      <dgm:prSet/>
      <dgm:spPr/>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2" custScaleY="302230">
        <dgm:presLayoutVars>
          <dgm:chMax val="0"/>
          <dgm:bulletEnabled val="1"/>
        </dgm:presLayoutVars>
      </dgm:prSet>
      <dgm:spPr/>
    </dgm:pt>
    <dgm:pt modelId="{C678672D-C518-4BA9-B5EC-97D4B6C70184}" type="pres">
      <dgm:prSet presAssocID="{AF8B5B03-720E-47F1-8D53-0E882540183D}" presName="spacer" presStyleCnt="0"/>
      <dgm:spPr/>
    </dgm:pt>
    <dgm:pt modelId="{6FD9BAD2-586B-4D86-B826-E7EE6EA7FBC7}" type="pres">
      <dgm:prSet presAssocID="{F32611F2-A02E-4368-92A1-00AFCD0C94D8}" presName="parentText" presStyleLbl="node1" presStyleIdx="1" presStyleCnt="2">
        <dgm:presLayoutVars>
          <dgm:chMax val="0"/>
          <dgm:bulletEnabled val="1"/>
        </dgm:presLayoutVars>
      </dgm:prSet>
      <dgm:spPr/>
    </dgm:pt>
  </dgm:ptLst>
  <dgm:cxnLst>
    <dgm:cxn modelId="{8D0E7B16-6D9F-44D1-99A5-7D9D0ECBA819}" type="presOf" srcId="{E7AAAF9E-D416-49AE-8611-65377A7DE939}" destId="{CD5036F8-A246-4E6A-8921-20C367BBB964}" srcOrd="0" destOrd="0" presId="urn:microsoft.com/office/officeart/2005/8/layout/vList2#44"/>
    <dgm:cxn modelId="{1B969E1F-D5E6-49B9-B5B4-BD9A9CECE44D}" type="presOf" srcId="{1B644E16-AACD-4612-92E0-D46EF4ECB879}" destId="{B22A3E1F-BDC2-4FC3-B056-77BC1F86A5BC}" srcOrd="0" destOrd="0" presId="urn:microsoft.com/office/officeart/2005/8/layout/vList2#44"/>
    <dgm:cxn modelId="{EADE17B7-FE92-4EA7-A469-F698C8E6940A}" srcId="{1B644E16-AACD-4612-92E0-D46EF4ECB879}" destId="{E7AAAF9E-D416-49AE-8611-65377A7DE939}" srcOrd="0" destOrd="0" parTransId="{5C719D1D-8A96-404E-AB5C-11562DFC1D30}" sibTransId="{AF8B5B03-720E-47F1-8D53-0E882540183D}"/>
    <dgm:cxn modelId="{85D0B2F9-AC1D-455F-A55D-E9D5A7BE8326}" srcId="{1B644E16-AACD-4612-92E0-D46EF4ECB879}" destId="{F32611F2-A02E-4368-92A1-00AFCD0C94D8}" srcOrd="1" destOrd="0" parTransId="{4A787999-2B63-4078-A969-B5CB5D385278}" sibTransId="{6E31B5DB-7C74-4B8A-8E5E-D909C1A27B5E}"/>
    <dgm:cxn modelId="{C8E4EFFC-F708-440F-AF09-AF8EE3CBC3A7}" type="presOf" srcId="{F32611F2-A02E-4368-92A1-00AFCD0C94D8}" destId="{6FD9BAD2-586B-4D86-B826-E7EE6EA7FBC7}" srcOrd="0" destOrd="0" presId="urn:microsoft.com/office/officeart/2005/8/layout/vList2#44"/>
    <dgm:cxn modelId="{8EE7F09A-A18E-4F26-927E-397C979D9688}" type="presParOf" srcId="{B22A3E1F-BDC2-4FC3-B056-77BC1F86A5BC}" destId="{CD5036F8-A246-4E6A-8921-20C367BBB964}" srcOrd="0" destOrd="0" presId="urn:microsoft.com/office/officeart/2005/8/layout/vList2#44"/>
    <dgm:cxn modelId="{2AD7EE29-6A75-4229-889D-49B7FB5CE94A}" type="presParOf" srcId="{B22A3E1F-BDC2-4FC3-B056-77BC1F86A5BC}" destId="{C678672D-C518-4BA9-B5EC-97D4B6C70184}" srcOrd="1" destOrd="0" presId="urn:microsoft.com/office/officeart/2005/8/layout/vList2#44"/>
    <dgm:cxn modelId="{E7DF515C-4544-4FE5-8DAF-BC469C1458D9}" type="presParOf" srcId="{B22A3E1F-BDC2-4FC3-B056-77BC1F86A5BC}" destId="{6FD9BAD2-586B-4D86-B826-E7EE6EA7FBC7}" srcOrd="2" destOrd="0" presId="urn:microsoft.com/office/officeart/2005/8/layout/vList2#4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CB4DD-1CA7-4E3D-AB3C-5D7A05BEB45B}">
      <dsp:nvSpPr>
        <dsp:cNvPr id="0" name=""/>
        <dsp:cNvSpPr/>
      </dsp:nvSpPr>
      <dsp:spPr>
        <a:xfrm>
          <a:off x="0" y="7431"/>
          <a:ext cx="8737300" cy="30420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t>Introduction to Data Science, Big Data, the 5 V’s, Evolution of Data Science, Datafication, Skillsets needed, Data Science Lifecycle, types of Data Analysis, Data Science Tools and technologies, Need for Data Science, Analysis Vs Analytics Vs Reporting, Big Data Ecosystem, Future of Data Science, Applications of Data Science in various</a:t>
          </a:r>
          <a:r>
            <a:rPr lang="en-US" sz="2600" kern="1200" dirty="0">
              <a:latin typeface="Calibri Light" panose="020F0302020204030204"/>
            </a:rPr>
            <a:t> </a:t>
          </a:r>
          <a:r>
            <a:rPr lang="en-US" sz="2600" kern="1200" dirty="0"/>
            <a:t>fields, Use cases of Data science-Facebook, Netflix, Amazon, Uber, AirBnB. </a:t>
          </a:r>
        </a:p>
      </dsp:txBody>
      <dsp:txXfrm>
        <a:off x="148498" y="155929"/>
        <a:ext cx="8440304" cy="27450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255"/>
          <a:ext cx="7157769" cy="55458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rgbClr val="444444"/>
              </a:solidFill>
              <a:latin typeface="Calibri"/>
            </a:rPr>
            <a:t>Analyse data using exploratory </a:t>
          </a:r>
          <a:r>
            <a:rPr lang="en-IN" sz="1800" b="0" kern="1200" dirty="0">
              <a:solidFill>
                <a:srgbClr val="444444"/>
              </a:solidFill>
            </a:rPr>
            <a:t>data </a:t>
          </a:r>
          <a:r>
            <a:rPr lang="en-IN" sz="1800" b="0" kern="1200" dirty="0">
              <a:solidFill>
                <a:srgbClr val="444444"/>
              </a:solidFill>
              <a:latin typeface="Calibri"/>
            </a:rPr>
            <a:t>analysis</a:t>
          </a:r>
          <a:r>
            <a:rPr lang="en-IN" sz="1800" b="0" kern="1200" dirty="0">
              <a:solidFill>
                <a:srgbClr val="444444"/>
              </a:solidFill>
            </a:rPr>
            <a:t>.</a:t>
          </a:r>
          <a:r>
            <a:rPr lang="en-IN" sz="1800" b="0" kern="1200" dirty="0">
              <a:solidFill>
                <a:srgbClr val="444444"/>
              </a:solidFill>
              <a:latin typeface="Calibri"/>
            </a:rPr>
            <a:t> </a:t>
          </a:r>
        </a:p>
      </dsp:txBody>
      <dsp:txXfrm>
        <a:off x="27073" y="27328"/>
        <a:ext cx="7103623" cy="500440"/>
      </dsp:txXfrm>
    </dsp:sp>
    <dsp:sp modelId="{8A9BF91D-9ED6-4ABE-A1B3-7254DC046359}">
      <dsp:nvSpPr>
        <dsp:cNvPr id="0" name=""/>
        <dsp:cNvSpPr/>
      </dsp:nvSpPr>
      <dsp:spPr>
        <a:xfrm>
          <a:off x="0" y="566133"/>
          <a:ext cx="7157769" cy="183498"/>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dirty="0"/>
        </a:p>
      </dsp:txBody>
      <dsp:txXfrm>
        <a:off x="8958" y="575091"/>
        <a:ext cx="7139853" cy="1655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331"/>
          <a:ext cx="7144204" cy="55527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rgbClr val="444444"/>
              </a:solidFill>
              <a:latin typeface="Calibri"/>
            </a:rPr>
            <a:t>Illustrate various visualization methods for different types </a:t>
          </a:r>
          <a:r>
            <a:rPr lang="en-IN" sz="1800" b="0" kern="1200" dirty="0">
              <a:solidFill>
                <a:srgbClr val="444444"/>
              </a:solidFill>
            </a:rPr>
            <a:t>of data </a:t>
          </a:r>
          <a:r>
            <a:rPr lang="en-IN" sz="1800" b="0" kern="1200" dirty="0">
              <a:solidFill>
                <a:srgbClr val="444444"/>
              </a:solidFill>
              <a:latin typeface="Calibri"/>
            </a:rPr>
            <a:t>sets </a:t>
          </a:r>
          <a:r>
            <a:rPr lang="en-IN" sz="1800" b="0" kern="1200" dirty="0">
              <a:solidFill>
                <a:srgbClr val="444444"/>
              </a:solidFill>
            </a:rPr>
            <a:t>and</a:t>
          </a:r>
          <a:r>
            <a:rPr lang="en-IN" sz="1800" b="0" kern="1200" dirty="0">
              <a:solidFill>
                <a:srgbClr val="444444"/>
              </a:solidFill>
              <a:latin typeface="Calibri"/>
            </a:rPr>
            <a:t> application scenarios</a:t>
          </a:r>
          <a:r>
            <a:rPr lang="en-IN" sz="1800" b="0" kern="1200" dirty="0">
              <a:solidFill>
                <a:srgbClr val="444444"/>
              </a:solidFill>
            </a:rPr>
            <a:t>.</a:t>
          </a:r>
          <a:endParaRPr lang="en-IN" sz="1800" b="0" kern="1200" dirty="0">
            <a:solidFill>
              <a:srgbClr val="444444"/>
            </a:solidFill>
            <a:latin typeface="Calibri"/>
          </a:endParaRPr>
        </a:p>
      </dsp:txBody>
      <dsp:txXfrm>
        <a:off x="27106" y="27437"/>
        <a:ext cx="7089992" cy="501064"/>
      </dsp:txXfrm>
    </dsp:sp>
    <dsp:sp modelId="{BB2844A8-F962-41D2-96CF-6C29480D20E8}">
      <dsp:nvSpPr>
        <dsp:cNvPr id="0" name=""/>
        <dsp:cNvSpPr/>
      </dsp:nvSpPr>
      <dsp:spPr>
        <a:xfrm>
          <a:off x="0" y="566914"/>
          <a:ext cx="7144204" cy="18372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dirty="0"/>
        </a:p>
      </dsp:txBody>
      <dsp:txXfrm>
        <a:off x="8969" y="575883"/>
        <a:ext cx="7126266" cy="1657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345"/>
          <a:ext cx="7143391" cy="70606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0" kern="1200" dirty="0">
              <a:solidFill>
                <a:srgbClr val="000000"/>
              </a:solidFill>
              <a:latin typeface="Calibri"/>
            </a:rPr>
            <a:t>Understand the fundamental concepts of data analytics in the areas that plays major role within </a:t>
          </a:r>
          <a:r>
            <a:rPr lang="en-US" sz="1800" b="0" kern="1200" dirty="0">
              <a:solidFill>
                <a:srgbClr val="000000"/>
              </a:solidFill>
            </a:rPr>
            <a:t>the </a:t>
          </a:r>
          <a:r>
            <a:rPr lang="en-US" sz="1800" b="0" kern="1200" dirty="0">
              <a:solidFill>
                <a:srgbClr val="000000"/>
              </a:solidFill>
              <a:latin typeface="Calibri"/>
            </a:rPr>
            <a:t>realm </a:t>
          </a:r>
          <a:r>
            <a:rPr lang="en-US" sz="1800" b="0" kern="1200" dirty="0">
              <a:solidFill>
                <a:srgbClr val="000000"/>
              </a:solidFill>
            </a:rPr>
            <a:t>of data </a:t>
          </a:r>
          <a:r>
            <a:rPr lang="en-US" sz="1800" b="0" kern="1200" dirty="0">
              <a:solidFill>
                <a:srgbClr val="000000"/>
              </a:solidFill>
              <a:latin typeface="Calibri"/>
            </a:rPr>
            <a:t>science</a:t>
          </a:r>
          <a:r>
            <a:rPr lang="en-US" sz="1800" b="0" kern="1200" dirty="0">
              <a:solidFill>
                <a:srgbClr val="000000"/>
              </a:solidFill>
            </a:rPr>
            <a:t>.</a:t>
          </a:r>
          <a:endParaRPr lang="en-US" sz="1800" b="1" kern="1200" dirty="0">
            <a:solidFill>
              <a:srgbClr val="000000"/>
            </a:solidFill>
          </a:endParaRPr>
        </a:p>
      </dsp:txBody>
      <dsp:txXfrm>
        <a:off x="34467" y="34812"/>
        <a:ext cx="7074457" cy="63712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19742"/>
          <a:ext cx="5810250" cy="686468"/>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Engineering Graduates will be able to</a:t>
          </a:r>
          <a:r>
            <a:rPr lang="en-US" sz="2800" kern="1200" dirty="0"/>
            <a:t>:</a:t>
          </a:r>
          <a:endParaRPr lang="en-IN" sz="2800" kern="1200" dirty="0"/>
        </a:p>
      </dsp:txBody>
      <dsp:txXfrm>
        <a:off x="33511" y="53253"/>
        <a:ext cx="5743228" cy="6194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PO1 : </a:t>
          </a:r>
          <a:r>
            <a:rPr lang="en-US" sz="2100" b="1" kern="1200" dirty="0">
              <a:latin typeface="+mj-lt"/>
            </a:rPr>
            <a:t>Engineering Knowledge</a:t>
          </a:r>
          <a:endParaRPr lang="en-IN" sz="2100" kern="1200" dirty="0">
            <a:latin typeface="+mj-lt"/>
          </a:endParaRPr>
        </a:p>
      </dsp:txBody>
      <dsp:txXfrm>
        <a:off x="24588" y="24689"/>
        <a:ext cx="5665824" cy="4545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0"/>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rPr>
            <a:t>PO2 : Problem Analysis</a:t>
          </a:r>
          <a:endParaRPr lang="en-IN" sz="2100" kern="1200" dirty="0">
            <a:latin typeface="+mj-lt"/>
          </a:endParaRPr>
        </a:p>
      </dsp:txBody>
      <dsp:txXfrm>
        <a:off x="24588" y="24588"/>
        <a:ext cx="5665824" cy="4545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PO3 : </a:t>
          </a:r>
          <a:r>
            <a:rPr lang="en-US" sz="2100" b="1" kern="1200" dirty="0">
              <a:latin typeface="+mj-lt"/>
            </a:rPr>
            <a:t>Design/Development of solutions</a:t>
          </a:r>
          <a:endParaRPr lang="en-IN" sz="2100" kern="1200" dirty="0">
            <a:latin typeface="+mj-lt"/>
          </a:endParaRPr>
        </a:p>
      </dsp:txBody>
      <dsp:txXfrm>
        <a:off x="24588" y="24689"/>
        <a:ext cx="5665824" cy="45450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2093"/>
          <a:ext cx="5714999" cy="4797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mj-lt"/>
            </a:rPr>
            <a:t>PO4 : Conduct Investigations of complex problems</a:t>
          </a:r>
          <a:endParaRPr lang="en-IN" sz="2000" kern="1200" dirty="0">
            <a:latin typeface="+mj-lt"/>
          </a:endParaRPr>
        </a:p>
      </dsp:txBody>
      <dsp:txXfrm>
        <a:off x="23417" y="35510"/>
        <a:ext cx="5668165" cy="4328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203"/>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PO5 : </a:t>
          </a:r>
          <a:r>
            <a:rPr lang="en-US" sz="2100" b="1" kern="1200" dirty="0">
              <a:latin typeface="+mj-lt"/>
            </a:rPr>
            <a:t>Modern tool usage</a:t>
          </a:r>
          <a:endParaRPr lang="en-IN" sz="2100" kern="1200" dirty="0">
            <a:latin typeface="+mj-lt"/>
          </a:endParaRPr>
        </a:p>
      </dsp:txBody>
      <dsp:txXfrm>
        <a:off x="24588" y="24791"/>
        <a:ext cx="5665824" cy="45450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492"/>
          <a:ext cx="5715000" cy="50339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rPr>
            <a:t>PO6 : The engineer and society</a:t>
          </a:r>
          <a:endParaRPr lang="en-IN" sz="2100" kern="1200" dirty="0">
            <a:latin typeface="+mj-lt"/>
          </a:endParaRPr>
        </a:p>
      </dsp:txBody>
      <dsp:txXfrm>
        <a:off x="24574" y="25066"/>
        <a:ext cx="5665852" cy="454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BBEC5-5B01-4132-A331-9D4D3453D65C}">
      <dsp:nvSpPr>
        <dsp:cNvPr id="0" name=""/>
        <dsp:cNvSpPr/>
      </dsp:nvSpPr>
      <dsp:spPr>
        <a:xfrm>
          <a:off x="0" y="0"/>
          <a:ext cx="8630165" cy="345381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kern="1200" dirty="0">
              <a:latin typeface="Calibri Light" panose="020F0302020204030204"/>
            </a:rPr>
            <a:t>Type of Data</a:t>
          </a:r>
          <a:r>
            <a:rPr lang="en-US" sz="2700" b="0" kern="1200" dirty="0"/>
            <a:t>: structured, semi-structured, unstructured data, Numeric, Categorical, Graphical, High Dimensional Data, Transactional Data, Spatial Data, Social Network Data, standard datasets, Data Classification, Sources of Data, Data manipulation in various formats, for example, CSV file, pdf file, XML file, HTML file, text file, JSON, image files etc. import and export data in R/Python.</a:t>
          </a:r>
          <a:r>
            <a:rPr lang="en-US" sz="2700" b="0" kern="1200" dirty="0">
              <a:latin typeface="Calibri Light" panose="020F0302020204030204"/>
            </a:rPr>
            <a:t> </a:t>
          </a:r>
          <a:endParaRPr lang="en-US" sz="2700" b="0" kern="1200" dirty="0"/>
        </a:p>
      </dsp:txBody>
      <dsp:txXfrm>
        <a:off x="168601" y="168601"/>
        <a:ext cx="8292963" cy="311661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73751"/>
          <a:ext cx="5715000" cy="685799"/>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Engineering Graduates will be able to</a:t>
          </a:r>
          <a:r>
            <a:rPr lang="en-US" sz="2800" kern="1200" dirty="0"/>
            <a:t>:</a:t>
          </a:r>
          <a:endParaRPr lang="en-IN" sz="2800" kern="1200" dirty="0"/>
        </a:p>
      </dsp:txBody>
      <dsp:txXfrm>
        <a:off x="33478" y="107229"/>
        <a:ext cx="5648044" cy="61884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PO7 : </a:t>
          </a:r>
          <a:r>
            <a:rPr lang="en-US" sz="2100" b="1" kern="1200" dirty="0">
              <a:latin typeface="+mj-lt"/>
              <a:ea typeface="Calibri" panose="020F0502020204030204" charset="0"/>
            </a:rPr>
            <a:t>Environment and sustainability</a:t>
          </a:r>
          <a:endParaRPr lang="en-IN" sz="2100" kern="1200" dirty="0"/>
        </a:p>
      </dsp:txBody>
      <dsp:txXfrm>
        <a:off x="24588" y="24689"/>
        <a:ext cx="5665824" cy="45450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PO8 : Ethics</a:t>
          </a:r>
          <a:endParaRPr lang="en-IN" sz="2100" kern="1200" dirty="0"/>
        </a:p>
      </dsp:txBody>
      <dsp:txXfrm>
        <a:off x="24588" y="24689"/>
        <a:ext cx="5665824" cy="45450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01"/>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PO9 : Individual and teamwork</a:t>
          </a:r>
          <a:endParaRPr lang="en-IN" sz="2100" kern="1200" dirty="0"/>
        </a:p>
      </dsp:txBody>
      <dsp:txXfrm>
        <a:off x="24588" y="24689"/>
        <a:ext cx="5665824" cy="45450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01"/>
          <a:ext cx="5714999"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PO10 : </a:t>
          </a:r>
          <a:r>
            <a:rPr lang="en-US" sz="2100" b="1" kern="1200" dirty="0">
              <a:latin typeface="+mj-lt"/>
              <a:ea typeface="Times New Roman" panose="02020603050405020304" pitchFamily="18" charset="0"/>
              <a:cs typeface="Times New Roman" panose="02020603050405020304" pitchFamily="18" charset="0"/>
            </a:rPr>
            <a:t>Communication</a:t>
          </a:r>
          <a:endParaRPr lang="en-IN" sz="2100" kern="1200" dirty="0"/>
        </a:p>
      </dsp:txBody>
      <dsp:txXfrm>
        <a:off x="24588" y="24689"/>
        <a:ext cx="5665823" cy="45450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203"/>
          <a:ext cx="5715000" cy="503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PO11 : Project management and finance</a:t>
          </a:r>
          <a:endParaRPr lang="en-IN" sz="2100" kern="1200" dirty="0"/>
        </a:p>
      </dsp:txBody>
      <dsp:txXfrm>
        <a:off x="24588" y="24791"/>
        <a:ext cx="5665824" cy="45450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5715000" cy="314667"/>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PO12 : Life-long learning</a:t>
          </a:r>
          <a:endParaRPr lang="en-IN" sz="2100" kern="1200" dirty="0"/>
        </a:p>
      </dsp:txBody>
      <dsp:txXfrm>
        <a:off x="15361" y="15361"/>
        <a:ext cx="5684278" cy="283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5822"/>
          <a:ext cx="8975066" cy="327296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kern="1200" baseline="0" dirty="0"/>
            <a:t>Form of Data Pre-processing, data Attribute and its types, understanding and extracting useful variables,KDD process, Data Cleaning: Missing Values, Noisy Data, Discretization and Concept hierarchy generation (Binning, Clustering, Histogram), Inconsistent Data, Data Integration and Transformation. Data Reduction: Data Cube Aggregation, Data Compression, Numerosity </a:t>
          </a:r>
          <a:r>
            <a:rPr lang="en-US" sz="2700" b="0" kern="1200" baseline="0" dirty="0">
              <a:latin typeface="Calibri Light" panose="020F0302020204030204"/>
            </a:rPr>
            <a:t>Reduction</a:t>
          </a:r>
          <a:endParaRPr lang="en-US" sz="2700" b="0" kern="1200" baseline="0" dirty="0"/>
        </a:p>
      </dsp:txBody>
      <dsp:txXfrm>
        <a:off x="159773" y="165595"/>
        <a:ext cx="8655520" cy="2953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BBEC5-5B01-4132-A331-9D4D3453D65C}">
      <dsp:nvSpPr>
        <dsp:cNvPr id="0" name=""/>
        <dsp:cNvSpPr/>
      </dsp:nvSpPr>
      <dsp:spPr>
        <a:xfrm>
          <a:off x="0" y="33331"/>
          <a:ext cx="9636579" cy="345381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kern="1200" dirty="0">
              <a:solidFill>
                <a:srgbClr val="444444"/>
              </a:solidFill>
              <a:latin typeface="Calibri"/>
              <a:cs typeface="Calibri"/>
            </a:rPr>
            <a:t>Handling Missing </a:t>
          </a:r>
          <a:r>
            <a:rPr lang="en-US" sz="2700" b="0" kern="1200" dirty="0">
              <a:solidFill>
                <a:srgbClr val="444444"/>
              </a:solidFill>
            </a:rPr>
            <a:t>data, </a:t>
          </a:r>
          <a:r>
            <a:rPr lang="en-US" sz="2700" b="0" kern="1200" dirty="0">
              <a:solidFill>
                <a:srgbClr val="444444"/>
              </a:solidFill>
              <a:latin typeface="Calibri"/>
            </a:rPr>
            <a:t>Removing Redundant variables</a:t>
          </a:r>
          <a:r>
            <a:rPr lang="en-US" sz="2700" b="0" kern="1200" dirty="0">
              <a:solidFill>
                <a:srgbClr val="444444"/>
              </a:solidFill>
            </a:rPr>
            <a:t>, </a:t>
          </a:r>
          <a:r>
            <a:rPr lang="en-US" sz="2700" b="0" kern="1200" dirty="0">
              <a:solidFill>
                <a:srgbClr val="444444"/>
              </a:solidFill>
              <a:latin typeface="Calibri"/>
            </a:rPr>
            <a:t>variable Selection</a:t>
          </a:r>
          <a:r>
            <a:rPr lang="en-US" sz="2700" b="0" kern="1200" dirty="0">
              <a:solidFill>
                <a:srgbClr val="444444"/>
              </a:solidFill>
            </a:rPr>
            <a:t>, </a:t>
          </a:r>
          <a:r>
            <a:rPr lang="en-US" sz="2700" b="0" kern="1200" dirty="0">
              <a:solidFill>
                <a:srgbClr val="444444"/>
              </a:solidFill>
              <a:latin typeface="Calibri"/>
            </a:rPr>
            <a:t>identifying outliers</a:t>
          </a:r>
          <a:r>
            <a:rPr lang="en-US" sz="2700" b="0" kern="1200" dirty="0">
              <a:solidFill>
                <a:srgbClr val="444444"/>
              </a:solidFill>
            </a:rPr>
            <a:t>, </a:t>
          </a:r>
          <a:r>
            <a:rPr lang="en-US" sz="2700" b="0" kern="1200" dirty="0">
              <a:solidFill>
                <a:srgbClr val="444444"/>
              </a:solidFill>
              <a:latin typeface="Calibri"/>
            </a:rPr>
            <a:t>Removing Outliers</a:t>
          </a:r>
          <a:r>
            <a:rPr lang="en-US" sz="2700" b="0" kern="1200" dirty="0">
              <a:solidFill>
                <a:srgbClr val="444444"/>
              </a:solidFill>
            </a:rPr>
            <a:t>, </a:t>
          </a:r>
          <a:r>
            <a:rPr lang="en-US" sz="2700" b="0" kern="1200" dirty="0">
              <a:solidFill>
                <a:srgbClr val="444444"/>
              </a:solidFill>
              <a:latin typeface="Calibri"/>
            </a:rPr>
            <a:t>Time series Analysis</a:t>
          </a:r>
          <a:r>
            <a:rPr lang="en-US" sz="2700" b="0" kern="1200" dirty="0">
              <a:solidFill>
                <a:srgbClr val="444444"/>
              </a:solidFill>
            </a:rPr>
            <a:t>, Data</a:t>
          </a:r>
          <a:r>
            <a:rPr lang="en-US" sz="2700" b="0" kern="1200" dirty="0">
              <a:solidFill>
                <a:srgbClr val="444444"/>
              </a:solidFill>
              <a:latin typeface="Calibri"/>
            </a:rPr>
            <a:t> transformation and dimensionality reduction techniques such as Principal Component Analysis (PCA), Factor Analysis (FA) and Linear Discriminant Analysis (LDA), Univariate and Multivariate Exploratory </a:t>
          </a:r>
          <a:r>
            <a:rPr lang="en-US" sz="2700" b="0" kern="1200" dirty="0">
              <a:solidFill>
                <a:srgbClr val="444444"/>
              </a:solidFill>
            </a:rPr>
            <a:t>Data</a:t>
          </a:r>
          <a:r>
            <a:rPr lang="en-US" sz="2700" b="0" kern="1200" dirty="0">
              <a:solidFill>
                <a:srgbClr val="444444"/>
              </a:solidFill>
              <a:latin typeface="Calibri"/>
            </a:rPr>
            <a:t> Analysis. </a:t>
          </a:r>
          <a:r>
            <a:rPr lang="en-US" sz="2700" b="0" kern="1200" dirty="0">
              <a:solidFill>
                <a:srgbClr val="444444"/>
              </a:solidFill>
            </a:rPr>
            <a:t>Data </a:t>
          </a:r>
          <a:r>
            <a:rPr lang="en-US" sz="2700" b="0" kern="1200" dirty="0">
              <a:solidFill>
                <a:srgbClr val="444444"/>
              </a:solidFill>
              <a:latin typeface="Calibri"/>
            </a:rPr>
            <a:t>Munging</a:t>
          </a:r>
          <a:r>
            <a:rPr lang="en-US" sz="2700" b="0" kern="1200" dirty="0">
              <a:solidFill>
                <a:srgbClr val="444444"/>
              </a:solidFill>
            </a:rPr>
            <a:t>, Data </a:t>
          </a:r>
          <a:r>
            <a:rPr lang="en-US" sz="2700" b="0" kern="1200" dirty="0">
              <a:solidFill>
                <a:srgbClr val="444444"/>
              </a:solidFill>
              <a:latin typeface="Calibri"/>
            </a:rPr>
            <a:t>Wrangling- APIs </a:t>
          </a:r>
          <a:r>
            <a:rPr lang="en-US" sz="2700" b="0" kern="1200" dirty="0">
              <a:solidFill>
                <a:srgbClr val="444444"/>
              </a:solidFill>
            </a:rPr>
            <a:t>and </a:t>
          </a:r>
          <a:r>
            <a:rPr lang="en-US" sz="2700" b="0" kern="1200" dirty="0">
              <a:solidFill>
                <a:srgbClr val="444444"/>
              </a:solidFill>
              <a:latin typeface="Calibri"/>
            </a:rPr>
            <a:t>other tools for scrapping </a:t>
          </a:r>
          <a:r>
            <a:rPr lang="en-US" sz="2700" b="0" kern="1200" dirty="0">
              <a:solidFill>
                <a:srgbClr val="444444"/>
              </a:solidFill>
            </a:rPr>
            <a:t>data </a:t>
          </a:r>
          <a:r>
            <a:rPr lang="en-US" sz="2700" b="0" kern="1200" dirty="0">
              <a:solidFill>
                <a:srgbClr val="444444"/>
              </a:solidFill>
              <a:latin typeface="Calibri"/>
            </a:rPr>
            <a:t>from the web/ internet using </a:t>
          </a:r>
          <a:r>
            <a:rPr lang="en-US" sz="2700" b="0" kern="1200" dirty="0">
              <a:solidFill>
                <a:srgbClr val="444444"/>
              </a:solidFill>
            </a:rPr>
            <a:t>R/Python.</a:t>
          </a:r>
          <a:endParaRPr lang="en-US" sz="2700" b="0" kern="1200" dirty="0">
            <a:solidFill>
              <a:srgbClr val="444444"/>
            </a:solidFill>
            <a:latin typeface="Calibri"/>
            <a:cs typeface="Calibri"/>
          </a:endParaRPr>
        </a:p>
      </dsp:txBody>
      <dsp:txXfrm>
        <a:off x="168601" y="201932"/>
        <a:ext cx="9299377" cy="3116611"/>
      </dsp:txXfrm>
    </dsp:sp>
    <dsp:sp modelId="{BF6857ED-57E0-4011-9770-BC859119D24F}">
      <dsp:nvSpPr>
        <dsp:cNvPr id="0" name=""/>
        <dsp:cNvSpPr/>
      </dsp:nvSpPr>
      <dsp:spPr>
        <a:xfrm>
          <a:off x="0" y="3505218"/>
          <a:ext cx="9636579" cy="38572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kern="1200" dirty="0">
            <a:latin typeface="Calibri Light"/>
            <a:cs typeface="Calibri Light"/>
          </a:endParaRPr>
        </a:p>
      </dsp:txBody>
      <dsp:txXfrm>
        <a:off x="18829" y="3524047"/>
        <a:ext cx="9598921" cy="3480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CB3A4-5F35-4C8F-B7DE-FBB6D289F0CC}">
      <dsp:nvSpPr>
        <dsp:cNvPr id="0" name=""/>
        <dsp:cNvSpPr/>
      </dsp:nvSpPr>
      <dsp:spPr>
        <a:xfrm>
          <a:off x="0" y="190871"/>
          <a:ext cx="8751857" cy="3467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kern="1200" dirty="0"/>
            <a:t>Introductions and overview, Debug and troubleshoot installation and configuration of the Tableau. Creating Your First visualization: Getting started with Tableau Software, Using Data file formats, connecting your Data to Tableau, creating basic charts (line, bar charts, Tree maps), Using the Show me panel. Tableau Calculations: Overview of SUM, AVR, and Aggregate Features Creating custom calculations and fields, Applying new data calculations to your visualization. Manipulating Data in Tableau: Cleaning-up the data with the Data Interpreter, structuring your data, Sorting, and filtering Tableau data, Pivoting Tableau data. Advanced Visualization Tools: Using Filters, Using the Detail panel Using the Size panels, customizing filters, Using and Customizing tooltips, Formatting your data with colours, Creating Dashboards &amp; Stories, Distributing</a:t>
          </a:r>
          <a:r>
            <a:rPr lang="en-US" sz="1900" b="0" kern="1200" dirty="0">
              <a:latin typeface="Calibri Light" panose="020F0302020204030204"/>
            </a:rPr>
            <a:t> </a:t>
          </a:r>
          <a:r>
            <a:rPr lang="en-US" sz="1900" b="0" kern="1200" dirty="0"/>
            <a:t>&amp; Publishing Your Visualization</a:t>
          </a:r>
        </a:p>
      </dsp:txBody>
      <dsp:txXfrm>
        <a:off x="169288" y="360159"/>
        <a:ext cx="8413281" cy="3129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D586B-6568-48EA-AB47-21DBC0FD868F}">
      <dsp:nvSpPr>
        <dsp:cNvPr id="0" name=""/>
        <dsp:cNvSpPr/>
      </dsp:nvSpPr>
      <dsp:spPr>
        <a:xfrm>
          <a:off x="0" y="33448"/>
          <a:ext cx="7974761" cy="12846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The objective of this course is to understand the fundamental concepts of Data analytics and learn about various types of data formats and their manipulations. It helps students to learn exploratory data analysis and visualization techniques in addition to R/Python/Tableau programming language.</a:t>
          </a:r>
        </a:p>
      </dsp:txBody>
      <dsp:txXfrm>
        <a:off x="62712" y="96160"/>
        <a:ext cx="7849337" cy="1159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0"/>
          <a:ext cx="6993401" cy="971337"/>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t>At the end of course, the student  will be able to</a:t>
          </a:r>
          <a:r>
            <a:rPr lang="en-US" sz="2800" kern="1200" dirty="0"/>
            <a:t>:</a:t>
          </a:r>
          <a:endParaRPr lang="en-IN" sz="2800" kern="1200" dirty="0"/>
        </a:p>
      </dsp:txBody>
      <dsp:txXfrm>
        <a:off x="47417" y="47417"/>
        <a:ext cx="6898567" cy="8765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381"/>
          <a:ext cx="7143391" cy="52247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rgbClr val="444444"/>
              </a:solidFill>
            </a:rPr>
            <a:t>Explain and exemplify the most common forms of data and its representations.</a:t>
          </a:r>
          <a:r>
            <a:rPr lang="en-IN" sz="1800" b="0" kern="1200" dirty="0">
              <a:solidFill>
                <a:srgbClr val="444444"/>
              </a:solidFill>
              <a:latin typeface="Calibri"/>
            </a:rPr>
            <a:t> </a:t>
          </a:r>
        </a:p>
      </dsp:txBody>
      <dsp:txXfrm>
        <a:off x="25505" y="25886"/>
        <a:ext cx="7092381" cy="471463"/>
      </dsp:txXfrm>
    </dsp:sp>
    <dsp:sp modelId="{06EB04E5-D2AF-4832-88EE-9E593061985B}">
      <dsp:nvSpPr>
        <dsp:cNvPr id="0" name=""/>
        <dsp:cNvSpPr/>
      </dsp:nvSpPr>
      <dsp:spPr>
        <a:xfrm>
          <a:off x="0" y="533499"/>
          <a:ext cx="7143391" cy="17287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dirty="0"/>
        </a:p>
      </dsp:txBody>
      <dsp:txXfrm>
        <a:off x="8439" y="541938"/>
        <a:ext cx="7126513" cy="1559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255"/>
          <a:ext cx="7157768" cy="55458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solidFill>
            <a:schemeClr val="accent1">
              <a:lumMod val="40000"/>
              <a:lumOff val="6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rgbClr val="444444"/>
              </a:solidFill>
              <a:latin typeface="Calibri"/>
            </a:rPr>
            <a:t>Understand </a:t>
          </a:r>
          <a:r>
            <a:rPr lang="en-IN" sz="1800" b="0" kern="1200" dirty="0">
              <a:solidFill>
                <a:srgbClr val="444444"/>
              </a:solidFill>
            </a:rPr>
            <a:t>and </a:t>
          </a:r>
          <a:r>
            <a:rPr lang="en-IN" sz="1800" b="0" kern="1200" dirty="0">
              <a:solidFill>
                <a:srgbClr val="444444"/>
              </a:solidFill>
              <a:latin typeface="Calibri"/>
            </a:rPr>
            <a:t>apply </a:t>
          </a:r>
          <a:r>
            <a:rPr lang="en-IN" sz="1800" b="0" kern="1200" dirty="0">
              <a:solidFill>
                <a:srgbClr val="444444"/>
              </a:solidFill>
            </a:rPr>
            <a:t>data </a:t>
          </a:r>
          <a:r>
            <a:rPr lang="en-IN" sz="1800" b="0" kern="1200" dirty="0">
              <a:solidFill>
                <a:srgbClr val="444444"/>
              </a:solidFill>
              <a:latin typeface="Calibri"/>
            </a:rPr>
            <a:t>pre-processing techniques</a:t>
          </a:r>
          <a:r>
            <a:rPr lang="en-IN" sz="1800" b="0" kern="1200" dirty="0">
              <a:solidFill>
                <a:srgbClr val="444444"/>
              </a:solidFill>
            </a:rPr>
            <a:t>.</a:t>
          </a:r>
          <a:r>
            <a:rPr lang="en-IN" sz="1800" b="0" kern="1200" dirty="0">
              <a:solidFill>
                <a:srgbClr val="444444"/>
              </a:solidFill>
              <a:latin typeface="Calibri"/>
            </a:rPr>
            <a:t> </a:t>
          </a:r>
        </a:p>
      </dsp:txBody>
      <dsp:txXfrm>
        <a:off x="27073" y="27328"/>
        <a:ext cx="7103622" cy="500440"/>
      </dsp:txXfrm>
    </dsp:sp>
    <dsp:sp modelId="{6FD9BAD2-586B-4D86-B826-E7EE6EA7FBC7}">
      <dsp:nvSpPr>
        <dsp:cNvPr id="0" name=""/>
        <dsp:cNvSpPr/>
      </dsp:nvSpPr>
      <dsp:spPr>
        <a:xfrm>
          <a:off x="0" y="566134"/>
          <a:ext cx="7157768" cy="183498"/>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dirty="0"/>
        </a:p>
      </dsp:txBody>
      <dsp:txXfrm>
        <a:off x="8958" y="575092"/>
        <a:ext cx="7139852" cy="165582"/>
      </dsp:txXfrm>
    </dsp:sp>
  </dsp:spTree>
</dsp:drawing>
</file>

<file path=ppt/diagrams/layout1.xml><?xml version="1.0" encoding="utf-8"?>
<dgm:layoutDef xmlns:dgm="http://schemas.openxmlformats.org/drawingml/2006/diagram" xmlns:a="http://schemas.openxmlformats.org/drawingml/2006/main" uniqueId="urn:microsoft.com/office/officeart/2005/8/layout/vList2#3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48">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49">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50">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5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5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5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5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3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55">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56">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57">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58">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59">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60">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6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3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3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35">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38">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4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4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2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3d1#7">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4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4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4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4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4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4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2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3d1#8">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4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4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4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4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5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5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2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2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3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3d1#5">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12/29/2024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12/29/2024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1582620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3340394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807619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7357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1215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2470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395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3910867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036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352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9667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893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154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202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044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761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378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37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val="2719788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595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492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7744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426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812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42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022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485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5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6492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extLst>
      <p:ext uri="{BB962C8B-B14F-4D97-AF65-F5344CB8AC3E}">
        <p14:creationId xmlns:p14="http://schemas.microsoft.com/office/powerpoint/2010/main" val="2943262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243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604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417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07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585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2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3195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025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101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361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extLst>
      <p:ext uri="{BB962C8B-B14F-4D97-AF65-F5344CB8AC3E}">
        <p14:creationId xmlns:p14="http://schemas.microsoft.com/office/powerpoint/2010/main" val="13582328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265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89240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454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198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454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776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22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0178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3581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623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89195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3849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55528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5867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94015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61088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5643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949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7185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0487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37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Tree>
    <p:extLst>
      <p:ext uri="{BB962C8B-B14F-4D97-AF65-F5344CB8AC3E}">
        <p14:creationId xmlns:p14="http://schemas.microsoft.com/office/powerpoint/2010/main" val="26261691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384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8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6235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119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1986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5680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40293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0779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18012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73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Tree>
    <p:extLst>
      <p:ext uri="{BB962C8B-B14F-4D97-AF65-F5344CB8AC3E}">
        <p14:creationId xmlns:p14="http://schemas.microsoft.com/office/powerpoint/2010/main" val="13764161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54846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2683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7780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73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8796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8825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8866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8301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9222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269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extLst>
      <p:ext uri="{BB962C8B-B14F-4D97-AF65-F5344CB8AC3E}">
        <p14:creationId xmlns:p14="http://schemas.microsoft.com/office/powerpoint/2010/main" val="40816913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8262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82738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5989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0828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721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B214C0B-48F6-4B03-A5BA-6ADFF68A2E91}" type="datetime1">
              <a:rPr lang="en-US" smtClean="0"/>
              <a:t>12/29/2024</a:t>
            </a:fld>
            <a:endParaRPr lang="en-US"/>
          </a:p>
        </p:txBody>
      </p:sp>
      <p:sp>
        <p:nvSpPr>
          <p:cNvPr id="5" name="Footer Placeholder 4"/>
          <p:cNvSpPr>
            <a:spLocks noGrp="1"/>
          </p:cNvSpPr>
          <p:nvPr>
            <p:ph type="ftr" sz="quarter" idx="11"/>
          </p:nvPr>
        </p:nvSpPr>
        <p:spPr/>
        <p:txBody>
          <a:bodyPr/>
          <a:lstStyle/>
          <a:p>
            <a:r>
              <a:rPr lang="en-US"/>
              <a:t>Dr. Kumod Kr. Gupta     Data Analytics ACSAI0512                      Unit Number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6E97B-E0CE-4700-A2EA-6021A4A2B11C}" type="datetime1">
              <a:rPr lang="en-US" smtClean="0"/>
              <a:t>12/29/2024</a:t>
            </a:fld>
            <a:endParaRPr lang="en-US"/>
          </a:p>
        </p:txBody>
      </p:sp>
      <p:sp>
        <p:nvSpPr>
          <p:cNvPr id="5" name="Footer Placeholder 4"/>
          <p:cNvSpPr>
            <a:spLocks noGrp="1"/>
          </p:cNvSpPr>
          <p:nvPr>
            <p:ph type="ftr" sz="quarter" idx="11"/>
          </p:nvPr>
        </p:nvSpPr>
        <p:spPr/>
        <p:txBody>
          <a:bodyPr/>
          <a:lstStyle/>
          <a:p>
            <a:r>
              <a:rPr lang="en-US"/>
              <a:t>Dr. Kumod Kr. Gupta     Data Analytics ACSAI0512                      Unit Number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F3639D-8C5A-4652-913B-8991998BAA74}" type="datetime1">
              <a:rPr lang="en-US" smtClean="0"/>
              <a:t>12/29/2024</a:t>
            </a:fld>
            <a:endParaRPr lang="en-US"/>
          </a:p>
        </p:txBody>
      </p:sp>
      <p:sp>
        <p:nvSpPr>
          <p:cNvPr id="5" name="Footer Placeholder 4"/>
          <p:cNvSpPr>
            <a:spLocks noGrp="1"/>
          </p:cNvSpPr>
          <p:nvPr>
            <p:ph type="ftr" sz="quarter" idx="11"/>
          </p:nvPr>
        </p:nvSpPr>
        <p:spPr/>
        <p:txBody>
          <a:bodyPr/>
          <a:lstStyle/>
          <a:p>
            <a:r>
              <a:rPr lang="en-US"/>
              <a:t>Dr. Kumod Kr. Gupta     Data Analytics ACSAI0512                      Unit Number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78592D-5985-4642-B66D-069FDAC3C63B}" type="datetime1">
              <a:rPr lang="en-US" smtClean="0"/>
              <a:t>12/29/2024</a:t>
            </a:fld>
            <a:endParaRPr lang="en-US"/>
          </a:p>
        </p:txBody>
      </p:sp>
      <p:sp>
        <p:nvSpPr>
          <p:cNvPr id="5" name="Footer Placeholder 4"/>
          <p:cNvSpPr>
            <a:spLocks noGrp="1"/>
          </p:cNvSpPr>
          <p:nvPr>
            <p:ph type="ftr" sz="quarter" idx="11"/>
          </p:nvPr>
        </p:nvSpPr>
        <p:spPr/>
        <p:txBody>
          <a:bodyPr/>
          <a:lstStyle/>
          <a:p>
            <a:r>
              <a:rPr lang="en-US"/>
              <a:t>Dr. Kumod Kr. Gupta     Data Analytics ACSAI0512                      Unit Number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07995-F639-4D8A-9950-158E015B0F7E}" type="datetime1">
              <a:rPr lang="en-US" smtClean="0"/>
              <a:t>12/29/2024</a:t>
            </a:fld>
            <a:endParaRPr lang="en-US"/>
          </a:p>
        </p:txBody>
      </p:sp>
      <p:sp>
        <p:nvSpPr>
          <p:cNvPr id="5" name="Footer Placeholder 4"/>
          <p:cNvSpPr>
            <a:spLocks noGrp="1"/>
          </p:cNvSpPr>
          <p:nvPr>
            <p:ph type="ftr" sz="quarter" idx="11"/>
          </p:nvPr>
        </p:nvSpPr>
        <p:spPr/>
        <p:txBody>
          <a:bodyPr/>
          <a:lstStyle/>
          <a:p>
            <a:r>
              <a:rPr lang="en-US"/>
              <a:t>Dr. Kumod Kr. Gupta     Data Analytics ACSAI0512                      Unit Number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6B0882-E1FA-47DE-90DC-DAD5AE7890EE}" type="datetime1">
              <a:rPr lang="en-US" smtClean="0"/>
              <a:t>12/29/2024</a:t>
            </a:fld>
            <a:endParaRPr lang="en-US"/>
          </a:p>
        </p:txBody>
      </p:sp>
      <p:sp>
        <p:nvSpPr>
          <p:cNvPr id="6" name="Footer Placeholder 5"/>
          <p:cNvSpPr>
            <a:spLocks noGrp="1"/>
          </p:cNvSpPr>
          <p:nvPr>
            <p:ph type="ftr" sz="quarter" idx="11"/>
          </p:nvPr>
        </p:nvSpPr>
        <p:spPr/>
        <p:txBody>
          <a:bodyPr/>
          <a:lstStyle/>
          <a:p>
            <a:r>
              <a:rPr lang="en-US"/>
              <a:t>Dr. Kumod Kr. Gupta     Data Analytics ACSAI0512                      Unit Number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B452E9-E244-4EB1-9B92-C6CF01E165A4}" type="datetime1">
              <a:rPr lang="en-US" smtClean="0"/>
              <a:t>12/29/2024</a:t>
            </a:fld>
            <a:endParaRPr lang="en-US"/>
          </a:p>
        </p:txBody>
      </p:sp>
      <p:sp>
        <p:nvSpPr>
          <p:cNvPr id="8" name="Footer Placeholder 7"/>
          <p:cNvSpPr>
            <a:spLocks noGrp="1"/>
          </p:cNvSpPr>
          <p:nvPr>
            <p:ph type="ftr" sz="quarter" idx="11"/>
          </p:nvPr>
        </p:nvSpPr>
        <p:spPr/>
        <p:txBody>
          <a:bodyPr/>
          <a:lstStyle/>
          <a:p>
            <a:r>
              <a:rPr lang="en-US"/>
              <a:t>Dr. Kumod Kr. Gupta     Data Analytics ACSAI0512                      Unit Number 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750A1E-65E8-4961-8208-5E2B43D4976A}" type="datetime1">
              <a:rPr lang="en-US" smtClean="0"/>
              <a:t>12/29/2024</a:t>
            </a:fld>
            <a:endParaRPr lang="en-US"/>
          </a:p>
        </p:txBody>
      </p:sp>
      <p:sp>
        <p:nvSpPr>
          <p:cNvPr id="4" name="Footer Placeholder 3"/>
          <p:cNvSpPr>
            <a:spLocks noGrp="1"/>
          </p:cNvSpPr>
          <p:nvPr>
            <p:ph type="ftr" sz="quarter" idx="11"/>
          </p:nvPr>
        </p:nvSpPr>
        <p:spPr/>
        <p:txBody>
          <a:bodyPr/>
          <a:lstStyle/>
          <a:p>
            <a:r>
              <a:rPr lang="en-US"/>
              <a:t>Dr. Kumod Kr. Gupta     Data Analytics ACSAI0512                      Unit Number 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68A02-D5CF-4905-A73F-5743492E2749}" type="datetime1">
              <a:rPr lang="en-US" smtClean="0"/>
              <a:t>12/29/2024</a:t>
            </a:fld>
            <a:endParaRPr lang="en-US"/>
          </a:p>
        </p:txBody>
      </p:sp>
      <p:sp>
        <p:nvSpPr>
          <p:cNvPr id="3" name="Footer Placeholder 2"/>
          <p:cNvSpPr>
            <a:spLocks noGrp="1"/>
          </p:cNvSpPr>
          <p:nvPr>
            <p:ph type="ftr" sz="quarter" idx="11"/>
          </p:nvPr>
        </p:nvSpPr>
        <p:spPr/>
        <p:txBody>
          <a:bodyPr/>
          <a:lstStyle/>
          <a:p>
            <a:r>
              <a:rPr lang="en-US"/>
              <a:t>Dr. Kumod Kr. Gupta     Data Analytics ACSAI0512                      Unit Number 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811B69-0CAF-4634-92A6-21DFC277ADA9}" type="datetime1">
              <a:rPr lang="en-US" smtClean="0"/>
              <a:t>12/29/2024</a:t>
            </a:fld>
            <a:endParaRPr lang="en-US"/>
          </a:p>
        </p:txBody>
      </p:sp>
      <p:sp>
        <p:nvSpPr>
          <p:cNvPr id="6" name="Footer Placeholder 5"/>
          <p:cNvSpPr>
            <a:spLocks noGrp="1"/>
          </p:cNvSpPr>
          <p:nvPr>
            <p:ph type="ftr" sz="quarter" idx="11"/>
          </p:nvPr>
        </p:nvSpPr>
        <p:spPr/>
        <p:txBody>
          <a:bodyPr/>
          <a:lstStyle/>
          <a:p>
            <a:r>
              <a:rPr lang="en-US"/>
              <a:t>Dr. Kumod Kr. Gupta     Data Analytics ACSAI0512                      Unit Number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4B779E-3C7B-4F70-8FEA-10CC19258F12}" type="datetime1">
              <a:rPr lang="en-US" smtClean="0"/>
              <a:t>12/29/2024</a:t>
            </a:fld>
            <a:endParaRPr lang="en-US"/>
          </a:p>
        </p:txBody>
      </p:sp>
      <p:sp>
        <p:nvSpPr>
          <p:cNvPr id="6" name="Footer Placeholder 5"/>
          <p:cNvSpPr>
            <a:spLocks noGrp="1"/>
          </p:cNvSpPr>
          <p:nvPr>
            <p:ph type="ftr" sz="quarter" idx="11"/>
          </p:nvPr>
        </p:nvSpPr>
        <p:spPr/>
        <p:txBody>
          <a:bodyPr/>
          <a:lstStyle/>
          <a:p>
            <a:r>
              <a:rPr lang="en-US"/>
              <a:t>Dr. Kumod Kr. Gupta     Data Analytics ACSAI0512                      Unit Number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16969-6894-4B0A-BD4B-6129D1B5EFDB}" type="datetime1">
              <a:rPr lang="en-US" smtClean="0"/>
              <a:t>12/29/2024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Kumod Kr. Gupta     Data Analytics ACSAI0512                      Unit Number 1</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png"/></Relationships>
</file>

<file path=ppt/slides/_rels/slide10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jpe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image" Target="../media/image3.jpeg"/><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33" Type="http://schemas.microsoft.com/office/2007/relationships/diagramDrawing" Target="../diagrams/drawing12.xml"/><Relationship Id="rId2" Type="http://schemas.openxmlformats.org/officeDocument/2006/relationships/notesSlide" Target="../notesSlides/notesSlide12.xml"/><Relationship Id="rId16" Type="http://schemas.openxmlformats.org/officeDocument/2006/relationships/diagramQuickStyle" Target="../diagrams/quickStyle9.xml"/><Relationship Id="rId20" Type="http://schemas.openxmlformats.org/officeDocument/2006/relationships/diagramLayout" Target="../diagrams/layout10.xml"/><Relationship Id="rId29" Type="http://schemas.openxmlformats.org/officeDocument/2006/relationships/diagramData" Target="../diagrams/data12.xml"/><Relationship Id="rId1" Type="http://schemas.openxmlformats.org/officeDocument/2006/relationships/slideLayout" Target="../slideLayouts/slideLayout1.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32" Type="http://schemas.openxmlformats.org/officeDocument/2006/relationships/diagramColors" Target="../diagrams/colors12.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31" Type="http://schemas.openxmlformats.org/officeDocument/2006/relationships/diagramQuickStyle" Target="../diagrams/quickStyle12.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 Id="rId30" Type="http://schemas.openxmlformats.org/officeDocument/2006/relationships/diagramLayout" Target="../diagrams/layout12.xml"/><Relationship Id="rId8" Type="http://schemas.microsoft.com/office/2007/relationships/diagramDrawing" Target="../diagrams/drawing7.xml"/></Relationships>
</file>

<file path=ppt/slides/_rels/slide13.xml.rels><?xml version="1.0" encoding="UTF-8" standalone="yes"?>
<Relationships xmlns="http://schemas.openxmlformats.org/package/2006/relationships"><Relationship Id="rId13" Type="http://schemas.openxmlformats.org/officeDocument/2006/relationships/diagramLayout" Target="../diagrams/layout15.xml"/><Relationship Id="rId18" Type="http://schemas.openxmlformats.org/officeDocument/2006/relationships/diagramLayout" Target="../diagrams/layout16.xml"/><Relationship Id="rId26" Type="http://schemas.microsoft.com/office/2007/relationships/diagramDrawing" Target="../diagrams/drawing17.xml"/><Relationship Id="rId21" Type="http://schemas.microsoft.com/office/2007/relationships/diagramDrawing" Target="../diagrams/drawing16.xml"/><Relationship Id="rId34" Type="http://schemas.openxmlformats.org/officeDocument/2006/relationships/diagramQuickStyle" Target="../diagrams/quickStyle19.xml"/><Relationship Id="rId7" Type="http://schemas.openxmlformats.org/officeDocument/2006/relationships/diagramData" Target="../diagrams/data14.xml"/><Relationship Id="rId12" Type="http://schemas.openxmlformats.org/officeDocument/2006/relationships/diagramData" Target="../diagrams/data15.xml"/><Relationship Id="rId17" Type="http://schemas.openxmlformats.org/officeDocument/2006/relationships/diagramData" Target="../diagrams/data16.xml"/><Relationship Id="rId25" Type="http://schemas.openxmlformats.org/officeDocument/2006/relationships/diagramColors" Target="../diagrams/colors17.xml"/><Relationship Id="rId33" Type="http://schemas.openxmlformats.org/officeDocument/2006/relationships/diagramLayout" Target="../diagrams/layout19.xml"/><Relationship Id="rId2" Type="http://schemas.openxmlformats.org/officeDocument/2006/relationships/diagramData" Target="../diagrams/data13.xml"/><Relationship Id="rId16" Type="http://schemas.microsoft.com/office/2007/relationships/diagramDrawing" Target="../diagrams/drawing15.xml"/><Relationship Id="rId20" Type="http://schemas.openxmlformats.org/officeDocument/2006/relationships/diagramColors" Target="../diagrams/colors16.xml"/><Relationship Id="rId29" Type="http://schemas.openxmlformats.org/officeDocument/2006/relationships/diagramQuickStyle" Target="../diagrams/quickStyle18.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24" Type="http://schemas.openxmlformats.org/officeDocument/2006/relationships/diagramQuickStyle" Target="../diagrams/quickStyle17.xml"/><Relationship Id="rId32" Type="http://schemas.openxmlformats.org/officeDocument/2006/relationships/diagramData" Target="../diagrams/data19.xml"/><Relationship Id="rId37" Type="http://schemas.openxmlformats.org/officeDocument/2006/relationships/image" Target="../media/image3.jpeg"/><Relationship Id="rId5" Type="http://schemas.openxmlformats.org/officeDocument/2006/relationships/diagramColors" Target="../diagrams/colors13.xml"/><Relationship Id="rId15" Type="http://schemas.openxmlformats.org/officeDocument/2006/relationships/diagramColors" Target="../diagrams/colors15.xml"/><Relationship Id="rId23" Type="http://schemas.openxmlformats.org/officeDocument/2006/relationships/diagramLayout" Target="../diagrams/layout17.xml"/><Relationship Id="rId28" Type="http://schemas.openxmlformats.org/officeDocument/2006/relationships/diagramLayout" Target="../diagrams/layout18.xml"/><Relationship Id="rId36" Type="http://schemas.microsoft.com/office/2007/relationships/diagramDrawing" Target="../diagrams/drawing19.xml"/><Relationship Id="rId10" Type="http://schemas.openxmlformats.org/officeDocument/2006/relationships/diagramColors" Target="../diagrams/colors14.xml"/><Relationship Id="rId19" Type="http://schemas.openxmlformats.org/officeDocument/2006/relationships/diagramQuickStyle" Target="../diagrams/quickStyle16.xml"/><Relationship Id="rId31" Type="http://schemas.microsoft.com/office/2007/relationships/diagramDrawing" Target="../diagrams/drawing18.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diagramQuickStyle" Target="../diagrams/quickStyle15.xml"/><Relationship Id="rId22" Type="http://schemas.openxmlformats.org/officeDocument/2006/relationships/diagramData" Target="../diagrams/data17.xml"/><Relationship Id="rId27" Type="http://schemas.openxmlformats.org/officeDocument/2006/relationships/diagramData" Target="../diagrams/data18.xml"/><Relationship Id="rId30" Type="http://schemas.openxmlformats.org/officeDocument/2006/relationships/diagramColors" Target="../diagrams/colors18.xml"/><Relationship Id="rId35" Type="http://schemas.openxmlformats.org/officeDocument/2006/relationships/diagramColors" Target="../diagrams/colors19.xml"/><Relationship Id="rId8" Type="http://schemas.openxmlformats.org/officeDocument/2006/relationships/diagramLayout" Target="../diagrams/layout14.xml"/><Relationship Id="rId3"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13" Type="http://schemas.openxmlformats.org/officeDocument/2006/relationships/diagramLayout" Target="../diagrams/layout22.xml"/><Relationship Id="rId18" Type="http://schemas.openxmlformats.org/officeDocument/2006/relationships/diagramLayout" Target="../diagrams/layout23.xml"/><Relationship Id="rId26" Type="http://schemas.microsoft.com/office/2007/relationships/diagramDrawing" Target="../diagrams/drawing24.xml"/><Relationship Id="rId21" Type="http://schemas.microsoft.com/office/2007/relationships/diagramDrawing" Target="../diagrams/drawing23.xml"/><Relationship Id="rId34" Type="http://schemas.openxmlformats.org/officeDocument/2006/relationships/diagramQuickStyle" Target="../diagrams/quickStyle26.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5" Type="http://schemas.openxmlformats.org/officeDocument/2006/relationships/diagramColors" Target="../diagrams/colors24.xml"/><Relationship Id="rId33" Type="http://schemas.openxmlformats.org/officeDocument/2006/relationships/diagramLayout" Target="../diagrams/layout26.xml"/><Relationship Id="rId2" Type="http://schemas.openxmlformats.org/officeDocument/2006/relationships/diagramData" Target="../diagrams/data20.xml"/><Relationship Id="rId16" Type="http://schemas.microsoft.com/office/2007/relationships/diagramDrawing" Target="../diagrams/drawing22.xml"/><Relationship Id="rId20" Type="http://schemas.openxmlformats.org/officeDocument/2006/relationships/diagramColors" Target="../diagrams/colors23.xml"/><Relationship Id="rId29" Type="http://schemas.openxmlformats.org/officeDocument/2006/relationships/diagramQuickStyle" Target="../diagrams/quickStyle25.xml"/><Relationship Id="rId1" Type="http://schemas.openxmlformats.org/officeDocument/2006/relationships/slideLayout" Target="../slideLayouts/slideLayout2.xml"/><Relationship Id="rId6" Type="http://schemas.microsoft.com/office/2007/relationships/diagramDrawing" Target="../diagrams/drawing20.xml"/><Relationship Id="rId11" Type="http://schemas.microsoft.com/office/2007/relationships/diagramDrawing" Target="../diagrams/drawing21.xml"/><Relationship Id="rId24" Type="http://schemas.openxmlformats.org/officeDocument/2006/relationships/diagramQuickStyle" Target="../diagrams/quickStyle24.xml"/><Relationship Id="rId32" Type="http://schemas.openxmlformats.org/officeDocument/2006/relationships/diagramData" Target="../diagrams/data26.xml"/><Relationship Id="rId37" Type="http://schemas.openxmlformats.org/officeDocument/2006/relationships/image" Target="../media/image3.jpeg"/><Relationship Id="rId5" Type="http://schemas.openxmlformats.org/officeDocument/2006/relationships/diagramColors" Target="../diagrams/colors20.xml"/><Relationship Id="rId15" Type="http://schemas.openxmlformats.org/officeDocument/2006/relationships/diagramColors" Target="../diagrams/colors22.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microsoft.com/office/2007/relationships/diagramDrawing" Target="../diagrams/drawing26.xml"/><Relationship Id="rId10" Type="http://schemas.openxmlformats.org/officeDocument/2006/relationships/diagramColors" Target="../diagrams/colors21.xml"/><Relationship Id="rId19" Type="http://schemas.openxmlformats.org/officeDocument/2006/relationships/diagramQuickStyle" Target="../diagrams/quickStyle23.xml"/><Relationship Id="rId31" Type="http://schemas.microsoft.com/office/2007/relationships/diagramDrawing" Target="../diagrams/drawing25.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QuickStyle" Target="../diagrams/quickStyle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Colors" Target="../diagrams/colors26.xml"/><Relationship Id="rId8" Type="http://schemas.openxmlformats.org/officeDocument/2006/relationships/diagramLayout" Target="../diagrams/layout21.xml"/><Relationship Id="rId3" Type="http://schemas.openxmlformats.org/officeDocument/2006/relationships/diagramLayout" Target="../diagrams/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youtube.com/watch?v=KxryzSO1Fj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jpe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err="1"/>
              <a:t>Noida</a:t>
            </a:r>
            <a:r>
              <a:rPr lang="en-US" sz="2800" dirty="0"/>
              <a:t> Institute of Engineering and Technology, Greater </a:t>
            </a:r>
            <a:r>
              <a:rPr lang="en-US" sz="2800" dirty="0" err="1"/>
              <a:t>Noida</a:t>
            </a:r>
            <a:endParaRPr lang="en-US" sz="2800" dirty="0"/>
          </a:p>
        </p:txBody>
      </p:sp>
      <p:sp>
        <p:nvSpPr>
          <p:cNvPr id="3" name="Subtitle 2"/>
          <p:cNvSpPr>
            <a:spLocks noGrp="1"/>
          </p:cNvSpPr>
          <p:nvPr>
            <p:ph type="subTitle" idx="1"/>
          </p:nvPr>
        </p:nvSpPr>
        <p:spPr>
          <a:xfrm>
            <a:off x="1828800" y="1213837"/>
            <a:ext cx="9448800" cy="767363"/>
          </a:xfr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fontScale="92500" lnSpcReduction="10000"/>
          </a:bodyPr>
          <a:lstStyle/>
          <a:p>
            <a:r>
              <a:rPr lang="en-US" sz="2500" dirty="0"/>
              <a:t>Introduction to Data Science</a:t>
            </a:r>
            <a:br>
              <a:rPr lang="en-US" sz="2500" dirty="0">
                <a:solidFill>
                  <a:schemeClr val="tx1"/>
                </a:solidFill>
              </a:rPr>
            </a:br>
            <a:endParaRPr lang="en-US" sz="2500" dirty="0">
              <a:solidFill>
                <a:schemeClr val="tx1"/>
              </a:solidFill>
            </a:endParaRPr>
          </a:p>
        </p:txBody>
      </p:sp>
      <p:sp>
        <p:nvSpPr>
          <p:cNvPr id="6" name="Subtitle 2"/>
          <p:cNvSpPr txBox="1">
            <a:spLocks/>
          </p:cNvSpPr>
          <p:nvPr/>
        </p:nvSpPr>
        <p:spPr>
          <a:xfrm>
            <a:off x="8732808" y="4179618"/>
            <a:ext cx="3306792" cy="1766978"/>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algn="ctr">
              <a:spcBef>
                <a:spcPct val="20000"/>
              </a:spcBef>
              <a:defRPr/>
            </a:pPr>
            <a:r>
              <a:rPr lang="en-US" sz="2400" dirty="0">
                <a:solidFill>
                  <a:schemeClr val="tx1"/>
                </a:solidFill>
              </a:rPr>
              <a:t>Dr. Kumod Kumar Gupta</a:t>
            </a:r>
            <a:endParaRPr lang="en-US" sz="2400" dirty="0">
              <a:solidFill>
                <a:schemeClr val="tx1"/>
              </a:solidFill>
              <a:cs typeface="Calibri"/>
            </a:endParaRPr>
          </a:p>
          <a:p>
            <a:pPr algn="ctr">
              <a:spcBef>
                <a:spcPct val="20000"/>
              </a:spcBef>
              <a:defRPr/>
            </a:pPr>
            <a:r>
              <a:rPr lang="en-US" sz="2400" dirty="0">
                <a:solidFill>
                  <a:schemeClr val="tx1"/>
                </a:solidFill>
              </a:rPr>
              <a:t>Assistant Professor</a:t>
            </a:r>
            <a:endParaRPr lang="en-US" sz="2400" dirty="0">
              <a:solidFill>
                <a:schemeClr val="tx1"/>
              </a:solidFill>
              <a:cs typeface="Calibri"/>
            </a:endParaRPr>
          </a:p>
          <a:p>
            <a:pPr algn="ctr">
              <a:spcBef>
                <a:spcPct val="20000"/>
              </a:spcBef>
              <a:defRPr/>
            </a:pPr>
            <a:r>
              <a:rPr lang="en-US" sz="2400" dirty="0">
                <a:solidFill>
                  <a:schemeClr val="tx1"/>
                </a:solidFill>
              </a:rPr>
              <a:t>CSE-AI</a:t>
            </a:r>
            <a:endParaRPr lang="en-US" sz="2400" dirty="0">
              <a:solidFill>
                <a:schemeClr val="tx1"/>
              </a:solidFill>
              <a:cs typeface="Calibri"/>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1905000" y="5943600"/>
            <a:ext cx="533400" cy="533400"/>
          </a:xfrm>
          <a:prstGeom prst="rect">
            <a:avLst/>
          </a:prstGeom>
          <a:noFill/>
        </p:spPr>
      </p:pic>
      <p:sp>
        <p:nvSpPr>
          <p:cNvPr id="9" name="Date Placeholder 8"/>
          <p:cNvSpPr>
            <a:spLocks noGrp="1"/>
          </p:cNvSpPr>
          <p:nvPr>
            <p:ph type="dt" sz="half" idx="10"/>
          </p:nvPr>
        </p:nvSpPr>
        <p:spPr>
          <a:xfrm>
            <a:off x="1905000" y="6492876"/>
            <a:ext cx="2133600" cy="365125"/>
          </a:xfrm>
        </p:spPr>
        <p:txBody>
          <a:bodyPr/>
          <a:lstStyle/>
          <a:p>
            <a:fld id="{D2D01745-7E86-4FE3-BB7A-FAA81B2A69E1}" type="datetime1">
              <a:rPr lang="en-US" smtClean="0"/>
              <a:t>12/29/2024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9677400" y="2508250"/>
            <a:ext cx="1524000" cy="1524000"/>
          </a:xfrm>
          <a:prstGeom prst="rect">
            <a:avLst/>
          </a:prstGeom>
          <a:noFill/>
        </p:spPr>
      </p:pic>
      <p:sp>
        <p:nvSpPr>
          <p:cNvPr id="12" name="Subtitle 2"/>
          <p:cNvSpPr txBox="1">
            <a:spLocks/>
          </p:cNvSpPr>
          <p:nvPr/>
        </p:nvSpPr>
        <p:spPr>
          <a:xfrm>
            <a:off x="381000" y="2895600"/>
            <a:ext cx="2057400" cy="5334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algn="ctr">
              <a:spcBef>
                <a:spcPct val="20000"/>
              </a:spcBef>
              <a:defRPr/>
            </a:pPr>
            <a:r>
              <a:rPr lang="en-US" sz="2500" dirty="0">
                <a:solidFill>
                  <a:schemeClr val="tx1"/>
                </a:solidFill>
              </a:rPr>
              <a:t>Unit: 1</a:t>
            </a:r>
            <a:endParaRPr lang="en-US" dirty="0">
              <a:solidFill>
                <a:schemeClr val="tx1"/>
              </a:solidFill>
            </a:endParaRPr>
          </a:p>
        </p:txBody>
      </p:sp>
      <p:sp>
        <p:nvSpPr>
          <p:cNvPr id="13" name="Footer Placeholder 12"/>
          <p:cNvSpPr>
            <a:spLocks noGrp="1"/>
          </p:cNvSpPr>
          <p:nvPr>
            <p:ph type="ftr" sz="quarter" idx="11"/>
          </p:nvPr>
        </p:nvSpPr>
        <p:spPr>
          <a:xfrm>
            <a:off x="3810000" y="6248401"/>
            <a:ext cx="5029200" cy="365125"/>
          </a:xfrm>
        </p:spPr>
        <p:txBody>
          <a:bodyPr/>
          <a:lstStyle/>
          <a:p>
            <a:r>
              <a:rPr lang="en-US"/>
              <a:t>Dr. Kumod Kr. Gupta     Data Analytics ACSAI0512                      Unit Number 1</a:t>
            </a:r>
            <a:endParaRPr lang="en-US" dirty="0"/>
          </a:p>
        </p:txBody>
      </p:sp>
      <p:sp>
        <p:nvSpPr>
          <p:cNvPr id="14" name="Subtitle 2"/>
          <p:cNvSpPr txBox="1">
            <a:spLocks/>
          </p:cNvSpPr>
          <p:nvPr/>
        </p:nvSpPr>
        <p:spPr>
          <a:xfrm>
            <a:off x="341671" y="3749675"/>
            <a:ext cx="4191000" cy="8382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algn="ctr">
              <a:spcBef>
                <a:spcPct val="20000"/>
              </a:spcBef>
              <a:defRPr/>
            </a:pPr>
            <a:r>
              <a:rPr lang="en-US" sz="2000" dirty="0">
                <a:solidFill>
                  <a:schemeClr val="tx1"/>
                </a:solidFill>
                <a:cs typeface="Calibri"/>
              </a:rPr>
              <a:t>Data Analytics ACSAI0512</a:t>
            </a:r>
          </a:p>
        </p:txBody>
      </p:sp>
      <p:sp>
        <p:nvSpPr>
          <p:cNvPr id="15" name="Subtitle 2"/>
          <p:cNvSpPr txBox="1">
            <a:spLocks/>
          </p:cNvSpPr>
          <p:nvPr/>
        </p:nvSpPr>
        <p:spPr>
          <a:xfrm>
            <a:off x="341671" y="4908550"/>
            <a:ext cx="4191000" cy="8382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algn="ctr">
              <a:spcBef>
                <a:spcPct val="20000"/>
              </a:spcBef>
              <a:defRPr/>
            </a:pPr>
            <a:r>
              <a:rPr lang="en-US" sz="2000" dirty="0">
                <a:solidFill>
                  <a:schemeClr val="tx1"/>
                </a:solidFill>
                <a:cs typeface="Calibri"/>
              </a:rPr>
              <a:t>B.Tech 5th Semester</a:t>
            </a: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Branch Wise Applications</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3C68E510-EBD8-4A8C-97C3-E6ECC31830CB}" type="datetime1">
              <a:rPr lang="en-US" smtClean="0"/>
              <a:t>12/29/2024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10</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Kr. Gupta     Data Analytics ACSAI0512                      Unit Number 1</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4" name="Table 3">
            <a:extLst>
              <a:ext uri="{FF2B5EF4-FFF2-40B4-BE49-F238E27FC236}">
                <a16:creationId xmlns:a16="http://schemas.microsoft.com/office/drawing/2014/main" id="{C708FD52-A4B9-F989-59F6-6FA190ECCADD}"/>
              </a:ext>
            </a:extLst>
          </p:cNvPr>
          <p:cNvGraphicFramePr>
            <a:graphicFrameLocks noGrp="1"/>
          </p:cNvGraphicFramePr>
          <p:nvPr/>
        </p:nvGraphicFramePr>
        <p:xfrm>
          <a:off x="2295525" y="1671637"/>
          <a:ext cx="7600950" cy="3514725"/>
        </p:xfrm>
        <a:graphic>
          <a:graphicData uri="http://schemas.openxmlformats.org/drawingml/2006/table">
            <a:tbl>
              <a:tblPr bandRow="1">
                <a:tableStyleId>{5C22544A-7EE6-4342-B048-85BDC9FD1C3A}</a:tableStyleId>
              </a:tblPr>
              <a:tblGrid>
                <a:gridCol w="7600950">
                  <a:extLst>
                    <a:ext uri="{9D8B030D-6E8A-4147-A177-3AD203B41FA5}">
                      <a16:colId xmlns:a16="http://schemas.microsoft.com/office/drawing/2014/main" val="808440417"/>
                    </a:ext>
                  </a:extLst>
                </a:gridCol>
              </a:tblGrid>
              <a:tr h="342900">
                <a:tc>
                  <a:txBody>
                    <a:bodyPr/>
                    <a:lstStyle/>
                    <a:p>
                      <a:pPr algn="l" fontAlgn="base"/>
                      <a:r>
                        <a:rPr lang="en-US" sz="1800" b="0" i="0">
                          <a:solidFill>
                            <a:srgbClr val="806000"/>
                          </a:solidFill>
                          <a:effectLst/>
                          <a:latin typeface="Calibri" panose="020F0502020204030204" pitchFamily="34" charset="0"/>
                        </a:rPr>
                        <a:t>1.Security</a:t>
                      </a:r>
                      <a:endParaRPr lang="en-US" b="1" i="0">
                        <a:solidFill>
                          <a:srgbClr val="FFFFFF"/>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431" cap="flat" cmpd="sng" algn="ctr">
                      <a:solidFill>
                        <a:srgbClr val="FFFFFF"/>
                      </a:solidFill>
                      <a:prstDash val="solid"/>
                      <a:round/>
                      <a:headEnd type="none" w="med" len="med"/>
                      <a:tailEnd type="none" w="med" len="med"/>
                    </a:lnB>
                    <a:solidFill>
                      <a:srgbClr val="A5A5A5"/>
                    </a:solidFill>
                  </a:tcPr>
                </a:tc>
                <a:extLst>
                  <a:ext uri="{0D108BD9-81ED-4DB2-BD59-A6C34878D82A}">
                    <a16:rowId xmlns:a16="http://schemas.microsoft.com/office/drawing/2014/main" val="3747116847"/>
                  </a:ext>
                </a:extLst>
              </a:tr>
              <a:tr h="371475">
                <a:tc>
                  <a:txBody>
                    <a:bodyPr/>
                    <a:lstStyle/>
                    <a:p>
                      <a:pPr algn="l" fontAlgn="base"/>
                      <a:r>
                        <a:rPr lang="en-US" sz="1800" b="0" i="0">
                          <a:solidFill>
                            <a:srgbClr val="806000"/>
                          </a:solidFill>
                          <a:effectLst/>
                          <a:latin typeface="Calibri" panose="020F0502020204030204" pitchFamily="34" charset="0"/>
                        </a:rPr>
                        <a:t>2. Digital Advertising</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431"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2088143628"/>
                  </a:ext>
                </a:extLst>
              </a:tr>
              <a:tr h="342900">
                <a:tc>
                  <a:txBody>
                    <a:bodyPr/>
                    <a:lstStyle/>
                    <a:p>
                      <a:pPr algn="l" fontAlgn="base"/>
                      <a:r>
                        <a:rPr lang="en-US" sz="1800" b="0" i="0">
                          <a:solidFill>
                            <a:srgbClr val="806000"/>
                          </a:solidFill>
                          <a:effectLst/>
                          <a:latin typeface="Calibri" panose="020F0502020204030204" pitchFamily="34" charset="0"/>
                        </a:rPr>
                        <a:t>3. E-Commerce</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486655198"/>
                  </a:ext>
                </a:extLst>
              </a:tr>
              <a:tr h="342900">
                <a:tc>
                  <a:txBody>
                    <a:bodyPr/>
                    <a:lstStyle/>
                    <a:p>
                      <a:pPr algn="l" fontAlgn="base"/>
                      <a:r>
                        <a:rPr lang="en-US" sz="1800" b="0" i="0">
                          <a:solidFill>
                            <a:srgbClr val="806000"/>
                          </a:solidFill>
                          <a:effectLst/>
                          <a:latin typeface="Calibri" panose="020F0502020204030204" pitchFamily="34" charset="0"/>
                        </a:rPr>
                        <a:t>4. Publishing</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0AD47"/>
                    </a:solidFill>
                  </a:tcPr>
                </a:tc>
                <a:extLst>
                  <a:ext uri="{0D108BD9-81ED-4DB2-BD59-A6C34878D82A}">
                    <a16:rowId xmlns:a16="http://schemas.microsoft.com/office/drawing/2014/main" val="4100275280"/>
                  </a:ext>
                </a:extLst>
              </a:tr>
              <a:tr h="371475">
                <a:tc>
                  <a:txBody>
                    <a:bodyPr/>
                    <a:lstStyle/>
                    <a:p>
                      <a:pPr algn="l" fontAlgn="base"/>
                      <a:r>
                        <a:rPr lang="en-US" sz="1800" b="0" i="0">
                          <a:solidFill>
                            <a:srgbClr val="806000"/>
                          </a:solidFill>
                          <a:effectLst/>
                          <a:latin typeface="Calibri" panose="020F0502020204030204" pitchFamily="34" charset="0"/>
                        </a:rPr>
                        <a:t>5. Massively Multiplayer Online Games</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46A"/>
                    </a:solidFill>
                  </a:tcPr>
                </a:tc>
                <a:extLst>
                  <a:ext uri="{0D108BD9-81ED-4DB2-BD59-A6C34878D82A}">
                    <a16:rowId xmlns:a16="http://schemas.microsoft.com/office/drawing/2014/main" val="1127899732"/>
                  </a:ext>
                </a:extLst>
              </a:tr>
              <a:tr h="342900">
                <a:tc>
                  <a:txBody>
                    <a:bodyPr/>
                    <a:lstStyle/>
                    <a:p>
                      <a:pPr algn="l" fontAlgn="base"/>
                      <a:r>
                        <a:rPr lang="en-US" sz="1800" b="0" i="0">
                          <a:solidFill>
                            <a:srgbClr val="806000"/>
                          </a:solidFill>
                          <a:effectLst/>
                          <a:latin typeface="Calibri" panose="020F0502020204030204" pitchFamily="34" charset="0"/>
                        </a:rPr>
                        <a:t>6. Backend Services and Messaging</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4084590628"/>
                  </a:ext>
                </a:extLst>
              </a:tr>
              <a:tr h="342900">
                <a:tc>
                  <a:txBody>
                    <a:bodyPr/>
                    <a:lstStyle/>
                    <a:p>
                      <a:pPr algn="l" fontAlgn="base"/>
                      <a:r>
                        <a:rPr lang="en-US" sz="1800" b="0" i="0">
                          <a:solidFill>
                            <a:srgbClr val="806000"/>
                          </a:solidFill>
                          <a:effectLst/>
                          <a:latin typeface="Calibri" panose="020F0502020204030204" pitchFamily="34" charset="0"/>
                        </a:rPr>
                        <a:t>7. Project Management &amp; Collaboration</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3987703974"/>
                  </a:ext>
                </a:extLst>
              </a:tr>
              <a:tr h="342900">
                <a:tc>
                  <a:txBody>
                    <a:bodyPr/>
                    <a:lstStyle/>
                    <a:p>
                      <a:pPr algn="l" fontAlgn="base"/>
                      <a:r>
                        <a:rPr lang="en-US" sz="1800" b="0" i="0">
                          <a:solidFill>
                            <a:srgbClr val="806000"/>
                          </a:solidFill>
                          <a:effectLst/>
                          <a:latin typeface="Calibri" panose="020F0502020204030204" pitchFamily="34" charset="0"/>
                        </a:rPr>
                        <a:t>8. Real time Monitoring Services</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8235"/>
                    </a:solidFill>
                  </a:tcPr>
                </a:tc>
                <a:extLst>
                  <a:ext uri="{0D108BD9-81ED-4DB2-BD59-A6C34878D82A}">
                    <a16:rowId xmlns:a16="http://schemas.microsoft.com/office/drawing/2014/main" val="4121964655"/>
                  </a:ext>
                </a:extLst>
              </a:tr>
              <a:tr h="342900">
                <a:tc>
                  <a:txBody>
                    <a:bodyPr/>
                    <a:lstStyle/>
                    <a:p>
                      <a:pPr algn="l" fontAlgn="base"/>
                      <a:r>
                        <a:rPr lang="en-US" sz="1800" b="0" i="0">
                          <a:solidFill>
                            <a:srgbClr val="806000"/>
                          </a:solidFill>
                          <a:effectLst/>
                          <a:latin typeface="Calibri" panose="020F0502020204030204" pitchFamily="34" charset="0"/>
                        </a:rPr>
                        <a:t>9.Live Charting and Graphing</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218779125"/>
                  </a:ext>
                </a:extLst>
              </a:tr>
              <a:tr h="371475">
                <a:tc>
                  <a:txBody>
                    <a:bodyPr/>
                    <a:lstStyle/>
                    <a:p>
                      <a:pPr algn="l" fontAlgn="base"/>
                      <a:r>
                        <a:rPr lang="en-US" sz="1800" b="0" i="0">
                          <a:solidFill>
                            <a:srgbClr val="806000"/>
                          </a:solidFill>
                          <a:effectLst/>
                          <a:latin typeface="Calibri" panose="020F0502020204030204" pitchFamily="34" charset="0"/>
                        </a:rPr>
                        <a:t>10. Group and Private Chat</a:t>
                      </a:r>
                      <a:endParaRPr lang="en-US" b="0" i="0">
                        <a:solidFill>
                          <a:srgbClr val="000000"/>
                        </a:solidFill>
                        <a:effectLst/>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3168648731"/>
                  </a:ext>
                </a:extLst>
              </a:tr>
            </a:tbl>
          </a:graphicData>
        </a:graphic>
      </p:graphicFrame>
    </p:spTree>
    <p:extLst>
      <p:ext uri="{BB962C8B-B14F-4D97-AF65-F5344CB8AC3E}">
        <p14:creationId xmlns:p14="http://schemas.microsoft.com/office/powerpoint/2010/main" val="38778526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66E970F-5828-43B4-90D8-35EBEC703E52}"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710243" y="1245111"/>
            <a:ext cx="11332233" cy="5096771"/>
          </a:xfrm>
        </p:spPr>
        <p:txBody>
          <a:bodyPr>
            <a:normAutofit fontScale="90000"/>
          </a:bodyPr>
          <a:lstStyle/>
          <a:p>
            <a:pPr algn="l">
              <a:spcBef>
                <a:spcPts val="0"/>
              </a:spcBef>
            </a:pP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1800" b="1" dirty="0">
              <a:latin typeface="Times New Roman"/>
              <a:ea typeface="+mj-lt"/>
              <a:cs typeface="+mj-lt"/>
            </a:endParaRPr>
          </a:p>
          <a:p>
            <a:pPr marL="342900" indent="-342900" algn="just">
              <a:spcBef>
                <a:spcPts val="320"/>
              </a:spcBef>
              <a:buFont typeface="Arial,Sans-Serif"/>
              <a:buChar char="•"/>
            </a:pPr>
            <a:r>
              <a:rPr lang="en-US" sz="1800" dirty="0">
                <a:latin typeface="Times New Roman"/>
                <a:ea typeface="+mj-lt"/>
                <a:cs typeface="+mj-lt"/>
              </a:rPr>
              <a:t> </a:t>
            </a:r>
            <a:r>
              <a:rPr lang="en-US" sz="2000" dirty="0">
                <a:latin typeface="Times New Roman" panose="02020603050405020304" pitchFamily="18" charset="0"/>
                <a:ea typeface="+mj-lt"/>
                <a:cs typeface="Times New Roman" panose="02020603050405020304" pitchFamily="18" charset="0"/>
              </a:rPr>
              <a:t>Since its inception, Amazon has been working hard to make itself a customer-centric platform. Amazon heavily relies on predictive analytics to increase customer satisfaction. It does so through a personalized recommendation system.</a:t>
            </a:r>
            <a:endParaRPr lang="en-US" sz="2000" dirty="0">
              <a:latin typeface="Times New Roman" panose="02020603050405020304" pitchFamily="18" charset="0"/>
              <a:cs typeface="Times New Roman" panose="02020603050405020304" pitchFamily="18" charset="0"/>
            </a:endParaRPr>
          </a:p>
          <a:p>
            <a:pPr marL="342900" indent="-342900" algn="just">
              <a:spcBef>
                <a:spcPts val="320"/>
              </a:spcBef>
              <a:buFont typeface="Arial,Sans-Serif"/>
              <a:buChar char="•"/>
            </a:pPr>
            <a:r>
              <a:rPr lang="en-US" sz="2000" dirty="0">
                <a:latin typeface="Times New Roman" panose="02020603050405020304" pitchFamily="18" charset="0"/>
                <a:ea typeface="+mj-lt"/>
                <a:cs typeface="Times New Roman" panose="02020603050405020304" pitchFamily="18" charset="0"/>
              </a:rPr>
              <a:t>This recommendation system is a hybrid type that also involves collaborative filtering which is comprehensive in nature. Amazon analyzes the historical purchases of the user to recommend more products.</a:t>
            </a:r>
          </a:p>
          <a:p>
            <a:pPr marL="342900" indent="-241300" algn="just">
              <a:spcBef>
                <a:spcPts val="320"/>
              </a:spcBef>
            </a:pPr>
            <a:endParaRPr lang="en-US" sz="2000" dirty="0">
              <a:latin typeface="Times New Roman" panose="02020603050405020304" pitchFamily="18" charset="0"/>
              <a:ea typeface="+mj-lt"/>
              <a:cs typeface="Times New Roman" panose="02020603050405020304" pitchFamily="18" charset="0"/>
            </a:endParaRPr>
          </a:p>
          <a:p>
            <a:pPr marL="342900" indent="-342900" algn="just">
              <a:spcBef>
                <a:spcPts val="320"/>
              </a:spcBef>
              <a:buFont typeface="Arial,Sans-Serif"/>
              <a:buChar char="•"/>
            </a:pPr>
            <a:r>
              <a:rPr lang="en-US" sz="2000" dirty="0">
                <a:latin typeface="Times New Roman" panose="02020603050405020304" pitchFamily="18" charset="0"/>
                <a:ea typeface="+mj-lt"/>
                <a:cs typeface="Times New Roman" panose="02020603050405020304" pitchFamily="18" charset="0"/>
              </a:rPr>
              <a:t>This also comes through the suggestions that are drawn from other users who use similar products or provide similar ratings.</a:t>
            </a:r>
          </a:p>
          <a:p>
            <a:pPr marL="342900" indent="-342900" algn="just">
              <a:spcBef>
                <a:spcPts val="320"/>
              </a:spcBef>
              <a:buFont typeface="Arial,Sans-Serif"/>
              <a:buChar char="•"/>
            </a:pPr>
            <a:r>
              <a:rPr lang="en-US" sz="2000" dirty="0">
                <a:latin typeface="Times New Roman" panose="02020603050405020304" pitchFamily="18" charset="0"/>
                <a:ea typeface="+mj-lt"/>
                <a:cs typeface="Times New Roman" panose="02020603050405020304" pitchFamily="18" charset="0"/>
              </a:rPr>
              <a:t>Amazon has an anticipatory shipping model that uses big data for predicting the products that are most likely to be purchased by its users. It analyzes the pattern of your purchases and sends products to your nearest warehouse which you may utilize in the future.</a:t>
            </a:r>
          </a:p>
          <a:p>
            <a:pPr marL="342900" indent="-342900" algn="just">
              <a:spcBef>
                <a:spcPts val="320"/>
              </a:spcBef>
              <a:buFont typeface="Arial,Sans-Serif"/>
              <a:buChar char="•"/>
            </a:pPr>
            <a:r>
              <a:rPr lang="en-US" sz="2000" dirty="0">
                <a:latin typeface="Times New Roman" panose="02020603050405020304" pitchFamily="18" charset="0"/>
                <a:ea typeface="+mj-lt"/>
                <a:cs typeface="Times New Roman" panose="02020603050405020304" pitchFamily="18" charset="0"/>
              </a:rPr>
              <a:t>Amazon also optimizes the prices on its websites by keeping in mind various parameters like the user activity, order history, prices offered by the competitors, product availability, etc. Using this method, Amazon provides discounts on popular items and earns profits on less popular items.</a:t>
            </a:r>
          </a:p>
          <a:p>
            <a:pPr marL="342900" indent="-342900" algn="just">
              <a:spcBef>
                <a:spcPts val="320"/>
              </a:spcBef>
              <a:buFont typeface="Arial,Sans-Serif"/>
              <a:buChar char="•"/>
            </a:pPr>
            <a:r>
              <a:rPr lang="en-US" sz="2000" dirty="0">
                <a:latin typeface="Times New Roman" panose="02020603050405020304" pitchFamily="18" charset="0"/>
                <a:ea typeface="+mj-lt"/>
                <a:cs typeface="Times New Roman" panose="02020603050405020304" pitchFamily="18" charset="0"/>
              </a:rPr>
              <a:t>Another area where every e-commerce platform is addressing is Fraud Detection. Amazon has its own novel ways and algorithms to detect fraud sellers and fraudulent purchases.</a:t>
            </a:r>
          </a:p>
          <a:p>
            <a:pPr marL="342900" indent="-342900" algn="just">
              <a:spcBef>
                <a:spcPts val="320"/>
              </a:spcBef>
              <a:buFont typeface="Arial,Sans-Serif"/>
              <a:buChar char="•"/>
            </a:pPr>
            <a:r>
              <a:rPr lang="en-US" sz="2000" dirty="0">
                <a:latin typeface="Times New Roman" panose="02020603050405020304" pitchFamily="18" charset="0"/>
                <a:ea typeface="+mj-lt"/>
                <a:cs typeface="Times New Roman" panose="02020603050405020304" pitchFamily="18" charset="0"/>
              </a:rPr>
              <a:t>Other than online platforms, Amazon has been optimizing the packaging of products in warehouses and increasing the efficiency of packaging lines through the data collected from the workers.</a:t>
            </a:r>
          </a:p>
          <a:p>
            <a:pPr algn="just">
              <a:spcBef>
                <a:spcPts val="0"/>
              </a:spcBef>
            </a:pPr>
            <a:br>
              <a:rPr lang="en-US" sz="1800" dirty="0">
                <a:latin typeface="Times New Roman"/>
                <a:cs typeface="Segoe UI"/>
              </a:rPr>
            </a:br>
            <a:br>
              <a:rPr lang="en-US" sz="1800" dirty="0">
                <a:latin typeface="Times New Roman"/>
                <a:cs typeface="Segoe UI"/>
              </a:rPr>
            </a:br>
            <a:br>
              <a:rPr lang="en-US" sz="1800" dirty="0">
                <a:latin typeface="Times New Roman"/>
                <a:cs typeface="Segoe UI"/>
              </a:rPr>
            </a:br>
            <a:br>
              <a:rPr lang="en-US" sz="1800" dirty="0">
                <a:latin typeface="Times New Roman"/>
                <a:cs typeface="Segoe UI"/>
              </a:rPr>
            </a:br>
            <a:r>
              <a:rPr lang="en-US" sz="1800" dirty="0">
                <a:latin typeface="Times New Roman"/>
                <a:ea typeface="+mj-lt"/>
                <a:cs typeface="+mj-lt"/>
              </a:rPr>
              <a:t>.</a:t>
            </a:r>
            <a:endParaRPr lang="en-US" sz="1800" dirty="0">
              <a:latin typeface="Times New Roman"/>
              <a:cs typeface="Times New Roman"/>
            </a:endParaRPr>
          </a:p>
          <a:p>
            <a:pPr algn="just">
              <a:spcBef>
                <a:spcPts val="0"/>
              </a:spcBef>
            </a:pP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1800" b="1" dirty="0">
              <a:latin typeface="Times New Roman"/>
              <a:cs typeface="Calibri"/>
            </a:endParaRPr>
          </a:p>
          <a:p>
            <a:pPr marL="342900" indent="-231140" algn="just">
              <a:spcBef>
                <a:spcPts val="352"/>
              </a:spcBef>
            </a:pPr>
            <a:endParaRPr lang="en-US" sz="1800" dirty="0">
              <a:latin typeface="Times New Roman"/>
              <a:ea typeface="+mj-lt"/>
              <a:cs typeface="+mj-lt"/>
            </a:endParaRPr>
          </a:p>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18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2" name="Footer Placeholder 1">
            <a:extLst>
              <a:ext uri="{FF2B5EF4-FFF2-40B4-BE49-F238E27FC236}">
                <a16:creationId xmlns:a16="http://schemas.microsoft.com/office/drawing/2014/main" id="{4808C52E-036C-C678-2589-099D3714D56E}"/>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7494439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17F6FA2-B4BC-448C-81D2-D524A864E99C}"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710243" y="1245111"/>
            <a:ext cx="11332233" cy="5096771"/>
          </a:xfrm>
        </p:spPr>
        <p:txBody>
          <a:bodyPr>
            <a:normAutofit fontScale="90000"/>
          </a:bodyPr>
          <a:lstStyle/>
          <a:p>
            <a:pPr algn="l">
              <a:spcBef>
                <a:spcPts val="0"/>
              </a:spcBef>
            </a:pP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400" dirty="0">
              <a:latin typeface="Segoe UI"/>
              <a:cs typeface="Segoe UI"/>
            </a:endParaRPr>
          </a:p>
          <a:p>
            <a:pPr algn="just">
              <a:spcBef>
                <a:spcPts val="0"/>
              </a:spcBef>
            </a:pPr>
            <a:br>
              <a:rPr lang="en-US" sz="1800" dirty="0">
                <a:latin typeface="Times New Roman"/>
                <a:cs typeface="Segoe UI"/>
              </a:rPr>
            </a:br>
            <a:br>
              <a:rPr lang="en-US" sz="1800" dirty="0">
                <a:latin typeface="Times New Roman"/>
                <a:cs typeface="Segoe UI"/>
              </a:rPr>
            </a:br>
            <a:br>
              <a:rPr lang="en-US" sz="1800" dirty="0">
                <a:latin typeface="Times New Roman"/>
                <a:cs typeface="Segoe UI"/>
              </a:rPr>
            </a:br>
            <a:br>
              <a:rPr lang="en-US" sz="1800" dirty="0">
                <a:latin typeface="Times New Roman"/>
                <a:cs typeface="Segoe UI"/>
              </a:rPr>
            </a:br>
            <a:r>
              <a:rPr lang="en-US" sz="1800" dirty="0">
                <a:latin typeface="Times New Roman"/>
                <a:ea typeface="+mj-lt"/>
                <a:cs typeface="+mj-lt"/>
              </a:rPr>
              <a:t>.</a:t>
            </a:r>
            <a:endParaRPr lang="en-US" sz="1800">
              <a:latin typeface="Times New Roman"/>
              <a:cs typeface="Times New Roman"/>
            </a:endParaRPr>
          </a:p>
          <a:p>
            <a:pPr algn="just">
              <a:spcBef>
                <a:spcPts val="0"/>
              </a:spcBef>
            </a:pP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1800" b="1">
              <a:latin typeface="Times New Roman"/>
              <a:cs typeface="Calibri"/>
            </a:endParaRPr>
          </a:p>
          <a:p>
            <a:pPr marL="342900" indent="-231140" algn="just">
              <a:spcBef>
                <a:spcPts val="352"/>
              </a:spcBef>
            </a:pPr>
            <a:endParaRPr lang="en-US" sz="1800" dirty="0">
              <a:latin typeface="Times New Roman"/>
              <a:ea typeface="+mj-lt"/>
              <a:cs typeface="+mj-lt"/>
            </a:endParaRPr>
          </a:p>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18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pic>
        <p:nvPicPr>
          <p:cNvPr id="2" name="Picture 1" descr="Data Science in Amazon">
            <a:extLst>
              <a:ext uri="{FF2B5EF4-FFF2-40B4-BE49-F238E27FC236}">
                <a16:creationId xmlns:a16="http://schemas.microsoft.com/office/drawing/2014/main" id="{033CD411-0976-2F13-4A67-C5E60DEB3407}"/>
              </a:ext>
            </a:extLst>
          </p:cNvPr>
          <p:cNvPicPr>
            <a:picLocks noChangeAspect="1"/>
          </p:cNvPicPr>
          <p:nvPr/>
        </p:nvPicPr>
        <p:blipFill>
          <a:blip r:embed="rId4"/>
          <a:stretch>
            <a:fillRect/>
          </a:stretch>
        </p:blipFill>
        <p:spPr>
          <a:xfrm>
            <a:off x="1109565" y="1066800"/>
            <a:ext cx="10033957" cy="5077005"/>
          </a:xfrm>
          <a:prstGeom prst="rect">
            <a:avLst/>
          </a:prstGeom>
        </p:spPr>
      </p:pic>
      <p:sp>
        <p:nvSpPr>
          <p:cNvPr id="6" name="Footer Placeholder 5">
            <a:extLst>
              <a:ext uri="{FF2B5EF4-FFF2-40B4-BE49-F238E27FC236}">
                <a16:creationId xmlns:a16="http://schemas.microsoft.com/office/drawing/2014/main" id="{40319455-C55C-B089-B11F-26670BE28BC4}"/>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654034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A301835-09FC-4F49-A2C5-12CD186BF2E1}"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Weekly/Monthly Assignment </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a:latin typeface="Times New Roman"/>
                <a:cs typeface="Calibri"/>
              </a:rPr>
              <a:t>Explain the differences between supervised and unsupervised learning?</a:t>
            </a:r>
            <a:endParaRPr lang="en-US" sz="2000" dirty="0">
              <a:latin typeface="Times New Roman"/>
              <a:cs typeface="Calibri"/>
            </a:endParaRPr>
          </a:p>
          <a:p>
            <a:pPr marL="457200" indent="-457200">
              <a:buAutoNum type="arabicPeriod"/>
            </a:pPr>
            <a:r>
              <a:rPr lang="en-US" sz="2000" dirty="0">
                <a:latin typeface="Times New Roman"/>
                <a:cs typeface="Times New Roman"/>
              </a:rPr>
              <a:t>Why is Python used for Data Cleaning in DS?</a:t>
            </a:r>
          </a:p>
          <a:p>
            <a:pPr marL="457200" indent="-457200">
              <a:buAutoNum type="arabicPeriod"/>
            </a:pPr>
            <a:r>
              <a:rPr lang="en-US" sz="2000" dirty="0">
                <a:latin typeface="Times New Roman"/>
                <a:cs typeface="Times New Roman"/>
              </a:rPr>
              <a:t>Why is R used in Data Visualization?</a:t>
            </a:r>
          </a:p>
          <a:p>
            <a:pPr marL="457200" indent="-457200">
              <a:buAutoNum type="arabicPeriod"/>
            </a:pPr>
            <a:r>
              <a:rPr lang="en-US" sz="2000" dirty="0">
                <a:latin typeface="Times New Roman"/>
                <a:cs typeface="Times New Roman"/>
              </a:rPr>
              <a:t>What do you understand by linear regression?</a:t>
            </a:r>
          </a:p>
          <a:p>
            <a:pPr marL="457200" indent="-457200">
              <a:buAutoNum type="arabicPeriod"/>
            </a:pPr>
            <a:r>
              <a:rPr lang="en-US" sz="2000" dirty="0">
                <a:latin typeface="Times New Roman"/>
                <a:cs typeface="Times New Roman"/>
              </a:rPr>
              <a:t>What do you understand by logistic regression?</a:t>
            </a:r>
          </a:p>
          <a:p>
            <a:pPr marL="457200" indent="-457200">
              <a:buAutoNum type="arabicPeriod"/>
            </a:pPr>
            <a:r>
              <a:rPr lang="en-US" sz="2000" dirty="0">
                <a:latin typeface="Times New Roman"/>
                <a:cs typeface="Times New Roman"/>
              </a:rPr>
              <a:t>How is Data Science different from traditional application programming?</a:t>
            </a:r>
          </a:p>
          <a:p>
            <a:pPr marL="457200" indent="-457200">
              <a:buAutoNum type="arabicPeriod"/>
            </a:pPr>
            <a:r>
              <a:rPr lang="en-US" sz="2000" dirty="0">
                <a:latin typeface="Times New Roman"/>
                <a:cs typeface="Times New Roman"/>
              </a:rPr>
              <a:t>How are Data Science and Machine Learning related to each other?</a:t>
            </a:r>
          </a:p>
          <a:p>
            <a:pPr marL="457200" indent="-457200">
              <a:buAutoNum type="arabicPeriod"/>
            </a:pPr>
            <a:r>
              <a:rPr lang="en-US" sz="2000" dirty="0">
                <a:latin typeface="Times New Roman"/>
                <a:cs typeface="Times New Roman"/>
              </a:rPr>
              <a:t>Explain the difference between Data Science and Data Analytics?</a:t>
            </a:r>
          </a:p>
          <a:p>
            <a:pPr marL="457200" indent="-457200">
              <a:buAutoNum type="arabicPeriod"/>
            </a:pPr>
            <a:r>
              <a:rPr lang="en-US" sz="2000" dirty="0">
                <a:latin typeface="Times New Roman"/>
                <a:cs typeface="Times New Roman"/>
              </a:rPr>
              <a:t>Define the term deep learning?</a:t>
            </a:r>
          </a:p>
          <a:p>
            <a:r>
              <a:rPr lang="en-US" sz="2000" dirty="0">
                <a:latin typeface="Times New Roman"/>
                <a:cs typeface="Times New Roman"/>
              </a:rPr>
              <a:t>10.  List out the libraries in Python used for Data Analysis and Scientific Computations.</a:t>
            </a:r>
          </a:p>
          <a:p>
            <a:pPr marL="457200" indent="-457200">
              <a:buAutoNum type="arabicPeriod"/>
            </a:pPr>
            <a:endParaRPr lang="en-US" sz="2000" dirty="0">
              <a:latin typeface="Times New Roman"/>
              <a:cs typeface="Calibri"/>
            </a:endParaRPr>
          </a:p>
        </p:txBody>
      </p:sp>
      <p:sp>
        <p:nvSpPr>
          <p:cNvPr id="2" name="Footer Placeholder 1">
            <a:extLst>
              <a:ext uri="{FF2B5EF4-FFF2-40B4-BE49-F238E27FC236}">
                <a16:creationId xmlns:a16="http://schemas.microsoft.com/office/drawing/2014/main" id="{2D356B9C-91EE-8B51-3E14-0F71A3D354D1}"/>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6209450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B22A171-C6BC-44CB-8046-71292EA06BF3}"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Weekly/Monthly Assignment </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4970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latin typeface="Calibri"/>
                <a:cs typeface="Calibri"/>
              </a:rPr>
              <a:t>1. Explain about Big Data-Characteristics and applications.</a:t>
            </a:r>
          </a:p>
          <a:p>
            <a:pPr>
              <a:lnSpc>
                <a:spcPct val="150000"/>
              </a:lnSpc>
            </a:pPr>
            <a:r>
              <a:rPr lang="en-US">
                <a:latin typeface="Calibri"/>
                <a:cs typeface="Calibri"/>
              </a:rPr>
              <a:t>2.Explain The building blocks of Hadoop?</a:t>
            </a:r>
          </a:p>
          <a:p>
            <a:pPr>
              <a:lnSpc>
                <a:spcPct val="150000"/>
              </a:lnSpc>
            </a:pPr>
            <a:r>
              <a:rPr lang="en-US">
                <a:latin typeface="Calibri"/>
                <a:cs typeface="Calibri"/>
              </a:rPr>
              <a:t>3.Explain Why is Big Data Important?</a:t>
            </a:r>
          </a:p>
          <a:p>
            <a:pPr>
              <a:lnSpc>
                <a:spcPct val="150000"/>
              </a:lnSpc>
            </a:pPr>
            <a:r>
              <a:rPr lang="en-US">
                <a:latin typeface="Calibri"/>
                <a:cs typeface="Calibri"/>
              </a:rPr>
              <a:t>4.What is data Analysis? Why is python used for data analysis?</a:t>
            </a:r>
          </a:p>
          <a:p>
            <a:pPr>
              <a:lnSpc>
                <a:spcPct val="150000"/>
              </a:lnSpc>
            </a:pPr>
            <a:r>
              <a:rPr lang="en-US">
                <a:latin typeface="Calibri"/>
                <a:cs typeface="Calibri"/>
              </a:rPr>
              <a:t>5.What are the applications of machine Learning in data science? </a:t>
            </a:r>
          </a:p>
          <a:p>
            <a:pPr>
              <a:lnSpc>
                <a:spcPct val="150000"/>
              </a:lnSpc>
            </a:pPr>
            <a:r>
              <a:rPr lang="en-US">
                <a:latin typeface="Calibri"/>
                <a:cs typeface="Calibri"/>
              </a:rPr>
              <a:t>6.What are the problems face when handling large data? </a:t>
            </a:r>
          </a:p>
          <a:p>
            <a:pPr>
              <a:lnSpc>
                <a:spcPct val="150000"/>
              </a:lnSpc>
            </a:pPr>
            <a:r>
              <a:rPr lang="en-US">
                <a:latin typeface="Calibri"/>
                <a:cs typeface="Calibri"/>
              </a:rPr>
              <a:t>7.What do you understand with crowdsourcing analytics?</a:t>
            </a:r>
          </a:p>
          <a:p>
            <a:pPr>
              <a:lnSpc>
                <a:spcPct val="150000"/>
              </a:lnSpc>
            </a:pPr>
            <a:r>
              <a:rPr lang="en-US">
                <a:latin typeface="Calibri"/>
                <a:cs typeface="Calibri"/>
              </a:rPr>
              <a:t>8. What do u mean by 5v’s of Big Data?</a:t>
            </a:r>
          </a:p>
          <a:p>
            <a:pPr>
              <a:lnSpc>
                <a:spcPct val="150000"/>
              </a:lnSpc>
            </a:pPr>
            <a:r>
              <a:rPr lang="en-US">
                <a:latin typeface="Calibri"/>
                <a:cs typeface="Calibri"/>
              </a:rPr>
              <a:t>9. What are security challenges of Data Science?</a:t>
            </a:r>
          </a:p>
          <a:p>
            <a:pPr>
              <a:lnSpc>
                <a:spcPct val="150000"/>
              </a:lnSpc>
            </a:pPr>
            <a:r>
              <a:rPr lang="en-US">
                <a:latin typeface="Calibri"/>
                <a:cs typeface="Calibri"/>
              </a:rPr>
              <a:t>10. How data science can be used in medical industry? Explain briefly?</a:t>
            </a:r>
          </a:p>
          <a:p>
            <a:pPr marL="285750" indent="-285750">
              <a:lnSpc>
                <a:spcPct val="150000"/>
              </a:lnSpc>
              <a:buFont typeface="Arial"/>
              <a:buChar char="•"/>
            </a:pPr>
            <a:endParaRPr lang="en-US" dirty="0">
              <a:latin typeface="Calibri"/>
              <a:cs typeface="Calibri"/>
            </a:endParaRPr>
          </a:p>
          <a:p>
            <a:pPr marL="457200" indent="-457200">
              <a:buAutoNum type="arabicPeriod"/>
            </a:pPr>
            <a:endParaRPr lang="en-US" sz="2000" dirty="0">
              <a:latin typeface="Times New Roman"/>
              <a:cs typeface="Calibri"/>
            </a:endParaRPr>
          </a:p>
        </p:txBody>
      </p:sp>
      <p:sp>
        <p:nvSpPr>
          <p:cNvPr id="2" name="Footer Placeholder 1">
            <a:extLst>
              <a:ext uri="{FF2B5EF4-FFF2-40B4-BE49-F238E27FC236}">
                <a16:creationId xmlns:a16="http://schemas.microsoft.com/office/drawing/2014/main" id="{588468A5-9D82-180F-E7B2-743BE4962CEC}"/>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95008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1693C67-825B-49C8-B821-5C88C3A44A85}"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Glossary Questions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dirty="0">
                <a:latin typeface="Calibri"/>
                <a:cs typeface="Calibri"/>
              </a:rPr>
              <a:t>1. </a:t>
            </a:r>
            <a:r>
              <a:rPr lang="en-US" sz="1900" dirty="0">
                <a:latin typeface="Calibri"/>
                <a:cs typeface="Calibri"/>
              </a:rPr>
              <a:t>Raw Data is original _______ of data.</a:t>
            </a:r>
          </a:p>
          <a:p>
            <a:pPr>
              <a:spcBef>
                <a:spcPct val="20000"/>
              </a:spcBef>
            </a:pPr>
            <a:r>
              <a:rPr lang="en-US" sz="1900" dirty="0">
                <a:latin typeface="Calibri"/>
                <a:cs typeface="Calibri"/>
              </a:rPr>
              <a:t>2.Creating reproducible _______ is performed by Data Scientist.</a:t>
            </a:r>
          </a:p>
          <a:p>
            <a:pPr>
              <a:spcBef>
                <a:spcPct val="20000"/>
              </a:spcBef>
            </a:pPr>
            <a:r>
              <a:rPr lang="en-US" sz="1900" dirty="0">
                <a:latin typeface="Calibri"/>
                <a:cs typeface="Calibri"/>
              </a:rPr>
              <a:t>3.  Hadoop is a framework that works with a variety of related tools. Common cohorts include ____________.</a:t>
            </a:r>
          </a:p>
          <a:p>
            <a:pPr>
              <a:spcBef>
                <a:spcPct val="20000"/>
              </a:spcBef>
            </a:pPr>
            <a:r>
              <a:rPr lang="en-US" sz="1900" dirty="0">
                <a:latin typeface="Calibri"/>
                <a:cs typeface="Calibri"/>
              </a:rPr>
              <a:t>4. __________characteristic of big data is relatively more concerned to data science.</a:t>
            </a:r>
          </a:p>
          <a:p>
            <a:pPr>
              <a:spcBef>
                <a:spcPct val="20000"/>
              </a:spcBef>
            </a:pPr>
            <a:r>
              <a:rPr lang="en-US" sz="1900" dirty="0">
                <a:latin typeface="Calibri"/>
                <a:cs typeface="Calibri"/>
              </a:rPr>
              <a:t>5. ____________analytical capabilities are provided by information management company?</a:t>
            </a:r>
          </a:p>
          <a:p>
            <a:pPr>
              <a:spcBef>
                <a:spcPct val="20000"/>
              </a:spcBef>
            </a:pPr>
            <a:r>
              <a:rPr lang="en-US" sz="1900" dirty="0">
                <a:latin typeface="Calibri"/>
                <a:cs typeface="Calibri"/>
              </a:rPr>
              <a:t>6. __________step is performed by data scientist after acquiring the data.</a:t>
            </a:r>
          </a:p>
          <a:p>
            <a:pPr>
              <a:spcBef>
                <a:spcPct val="20000"/>
              </a:spcBef>
            </a:pPr>
            <a:r>
              <a:rPr lang="en-US" sz="1900" dirty="0">
                <a:latin typeface="Calibri"/>
                <a:cs typeface="Calibri"/>
              </a:rPr>
              <a:t>7. _______ are not sufficient to describe big data.</a:t>
            </a:r>
          </a:p>
          <a:p>
            <a:pPr>
              <a:spcBef>
                <a:spcPct val="20000"/>
              </a:spcBef>
            </a:pPr>
            <a:r>
              <a:rPr lang="en-US" sz="1900" dirty="0">
                <a:latin typeface="Calibri"/>
                <a:cs typeface="Calibri"/>
              </a:rPr>
              <a:t>8. _____focuses on the discovery of (previously) unknown properties on the data.</a:t>
            </a:r>
          </a:p>
          <a:p>
            <a:pPr>
              <a:spcBef>
                <a:spcPct val="20000"/>
              </a:spcBef>
            </a:pPr>
            <a:r>
              <a:rPr lang="en-US" sz="1900" dirty="0">
                <a:latin typeface="Calibri"/>
                <a:cs typeface="Calibri"/>
              </a:rPr>
              <a:t>9. As companies move past the experimental phase with Hadoop, many cite the need for additional capabilities, including _______________.</a:t>
            </a:r>
          </a:p>
          <a:p>
            <a:pPr>
              <a:spcBef>
                <a:spcPct val="20000"/>
              </a:spcBef>
            </a:pPr>
            <a:r>
              <a:rPr lang="en-US" dirty="0">
                <a:latin typeface="Calibri"/>
                <a:cs typeface="Calibri"/>
              </a:rPr>
              <a:t>10. Data in ____ bytes size is called big data. ...</a:t>
            </a:r>
          </a:p>
          <a:p>
            <a:pPr>
              <a:lnSpc>
                <a:spcPct val="150000"/>
              </a:lnSpc>
            </a:pPr>
            <a:endParaRPr lang="en-US" dirty="0">
              <a:cs typeface="Calibri"/>
            </a:endParaRPr>
          </a:p>
          <a:p>
            <a:pPr marL="457200" indent="-457200">
              <a:buAutoNum type="arabicPeriod"/>
            </a:pPr>
            <a:endParaRPr lang="en-US" sz="2000" dirty="0">
              <a:latin typeface="Times New Roman"/>
              <a:cs typeface="Calibri"/>
            </a:endParaRPr>
          </a:p>
        </p:txBody>
      </p:sp>
      <p:sp>
        <p:nvSpPr>
          <p:cNvPr id="2" name="Footer Placeholder 1">
            <a:extLst>
              <a:ext uri="{FF2B5EF4-FFF2-40B4-BE49-F238E27FC236}">
                <a16:creationId xmlns:a16="http://schemas.microsoft.com/office/drawing/2014/main" id="{C2B73610-66B3-C659-9923-0D0407A04861}"/>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595304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2625314-01BF-4710-AAD7-823F6EE5ED67}"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References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pic>
        <p:nvPicPr>
          <p:cNvPr id="2" name="Picture 1" descr="A black and blue rectangle with text&#10;&#10;Description automatically generated">
            <a:extLst>
              <a:ext uri="{FF2B5EF4-FFF2-40B4-BE49-F238E27FC236}">
                <a16:creationId xmlns:a16="http://schemas.microsoft.com/office/drawing/2014/main" id="{6AFA8946-2D81-BD2F-B027-978519F0870B}"/>
              </a:ext>
            </a:extLst>
          </p:cNvPr>
          <p:cNvPicPr>
            <a:picLocks noChangeAspect="1"/>
          </p:cNvPicPr>
          <p:nvPr/>
        </p:nvPicPr>
        <p:blipFill>
          <a:blip r:embed="rId4"/>
          <a:stretch>
            <a:fillRect/>
          </a:stretch>
        </p:blipFill>
        <p:spPr>
          <a:xfrm>
            <a:off x="2591070" y="1249213"/>
            <a:ext cx="8620125" cy="1771650"/>
          </a:xfrm>
          <a:prstGeom prst="rect">
            <a:avLst/>
          </a:prstGeom>
        </p:spPr>
      </p:pic>
      <p:pic>
        <p:nvPicPr>
          <p:cNvPr id="7" name="Picture 6" descr="A close up of a list&#10;&#10;Description automatically generated">
            <a:extLst>
              <a:ext uri="{FF2B5EF4-FFF2-40B4-BE49-F238E27FC236}">
                <a16:creationId xmlns:a16="http://schemas.microsoft.com/office/drawing/2014/main" id="{B0A17BD8-874E-0E9B-FAC9-F146933C24F6}"/>
              </a:ext>
            </a:extLst>
          </p:cNvPr>
          <p:cNvPicPr>
            <a:picLocks noChangeAspect="1"/>
          </p:cNvPicPr>
          <p:nvPr/>
        </p:nvPicPr>
        <p:blipFill>
          <a:blip r:embed="rId5"/>
          <a:stretch>
            <a:fillRect/>
          </a:stretch>
        </p:blipFill>
        <p:spPr>
          <a:xfrm>
            <a:off x="2600505" y="3023558"/>
            <a:ext cx="8630009" cy="2133600"/>
          </a:xfrm>
          <a:prstGeom prst="rect">
            <a:avLst/>
          </a:prstGeom>
        </p:spPr>
      </p:pic>
      <p:sp>
        <p:nvSpPr>
          <p:cNvPr id="6" name="Footer Placeholder 5">
            <a:extLst>
              <a:ext uri="{FF2B5EF4-FFF2-40B4-BE49-F238E27FC236}">
                <a16:creationId xmlns:a16="http://schemas.microsoft.com/office/drawing/2014/main" id="{7092EC39-95FA-4456-247D-AB47C422F9E9}"/>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41248896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C6268A8-1292-4053-9BA9-BCFCBC73E531}"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Expected Questions for End Semester Exam</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just">
              <a:spcBef>
                <a:spcPts val="0"/>
              </a:spcBef>
            </a:pP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r>
              <a:rPr lang="en-US" sz="2400">
                <a:ea typeface="+mj-lt"/>
                <a:cs typeface="+mj-lt"/>
              </a:rPr>
              <a:t>1. What is data science and its benefits?</a:t>
            </a:r>
          </a:p>
          <a:p>
            <a:pPr algn="just">
              <a:spcBef>
                <a:spcPts val="480"/>
              </a:spcBef>
            </a:pPr>
            <a:r>
              <a:rPr lang="en-US" sz="2400" dirty="0">
                <a:ea typeface="+mj-lt"/>
                <a:cs typeface="+mj-lt"/>
              </a:rPr>
              <a:t>2. Explain role and stages in data science?</a:t>
            </a:r>
          </a:p>
          <a:p>
            <a:pPr algn="just">
              <a:spcBef>
                <a:spcPts val="480"/>
              </a:spcBef>
            </a:pPr>
            <a:r>
              <a:rPr lang="en-US" sz="2400" dirty="0">
                <a:ea typeface="+mj-lt"/>
                <a:cs typeface="+mj-lt"/>
              </a:rPr>
              <a:t>3. What are the goals of data science?</a:t>
            </a:r>
          </a:p>
          <a:p>
            <a:pPr algn="just">
              <a:spcBef>
                <a:spcPts val="480"/>
              </a:spcBef>
            </a:pPr>
            <a:r>
              <a:rPr lang="en-US" sz="2400" dirty="0">
                <a:ea typeface="+mj-lt"/>
                <a:cs typeface="+mj-lt"/>
              </a:rPr>
              <a:t>4. What is data Analysis? Why is python used for data analysis?</a:t>
            </a:r>
          </a:p>
          <a:p>
            <a:pPr algn="just">
              <a:spcBef>
                <a:spcPts val="480"/>
              </a:spcBef>
            </a:pPr>
            <a:r>
              <a:rPr lang="en-US" sz="2400" dirty="0">
                <a:ea typeface="+mj-lt"/>
                <a:cs typeface="+mj-lt"/>
              </a:rPr>
              <a:t>5. Explain supervised and unsupervised machine Learning?</a:t>
            </a:r>
          </a:p>
          <a:p>
            <a:pPr algn="just">
              <a:spcBef>
                <a:spcPts val="480"/>
              </a:spcBef>
            </a:pPr>
            <a:r>
              <a:rPr lang="en-US" sz="2400" dirty="0">
                <a:ea typeface="+mj-lt"/>
                <a:cs typeface="+mj-lt"/>
              </a:rPr>
              <a:t>6. Why we need the machine Learning in data science?</a:t>
            </a:r>
          </a:p>
          <a:p>
            <a:pPr algn="just">
              <a:spcBef>
                <a:spcPts val="480"/>
              </a:spcBef>
            </a:pPr>
            <a:r>
              <a:rPr lang="en-US" sz="2400" dirty="0">
                <a:ea typeface="+mj-lt"/>
                <a:cs typeface="+mj-lt"/>
              </a:rPr>
              <a:t>7.Explain general techniques for handling volumes of data?  </a:t>
            </a:r>
          </a:p>
          <a:p>
            <a:pPr algn="just">
              <a:spcBef>
                <a:spcPts val="480"/>
              </a:spcBef>
            </a:pPr>
            <a:r>
              <a:rPr lang="en-US" sz="2400" dirty="0">
                <a:ea typeface="+mj-lt"/>
                <a:cs typeface="+mj-lt"/>
              </a:rPr>
              <a:t>8.What are the problems face when handling large data?</a:t>
            </a:r>
          </a:p>
          <a:p>
            <a:pPr algn="just">
              <a:spcBef>
                <a:spcPts val="480"/>
              </a:spcBef>
            </a:pPr>
            <a:r>
              <a:rPr lang="en-US" sz="2400" dirty="0">
                <a:ea typeface="+mj-lt"/>
                <a:cs typeface="+mj-lt"/>
              </a:rPr>
              <a:t>9.Explain different stages of data Science?</a:t>
            </a:r>
          </a:p>
          <a:p>
            <a:pPr algn="just">
              <a:spcBef>
                <a:spcPts val="480"/>
              </a:spcBef>
            </a:pPr>
            <a:r>
              <a:rPr lang="en-US" sz="2400" dirty="0">
                <a:ea typeface="+mj-lt"/>
                <a:cs typeface="+mj-lt"/>
              </a:rPr>
              <a:t>10.Difference between data Analysis and analytics?</a:t>
            </a:r>
          </a:p>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2" name="Footer Placeholder 1">
            <a:extLst>
              <a:ext uri="{FF2B5EF4-FFF2-40B4-BE49-F238E27FC236}">
                <a16:creationId xmlns:a16="http://schemas.microsoft.com/office/drawing/2014/main" id="{5AC3EDCE-0B86-2D81-05FD-767DB1622D9C}"/>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80485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Course Objective</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A91802F8-6E7B-4F8F-AEF8-1561FA6C05D0}" type="datetime1">
              <a:rPr lang="en-US" smtClean="0"/>
              <a:t>12/29/2024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11</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Kr. Gupta     Data Analytics ACSAI0512                      Unit Number 1</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3" name="Diagram 2">
            <a:extLst>
              <a:ext uri="{FF2B5EF4-FFF2-40B4-BE49-F238E27FC236}">
                <a16:creationId xmlns:a16="http://schemas.microsoft.com/office/drawing/2014/main" id="{1142CCB2-D58B-59AB-3542-06FA8238DEAD}"/>
              </a:ext>
            </a:extLst>
          </p:cNvPr>
          <p:cNvGraphicFramePr/>
          <p:nvPr>
            <p:extLst>
              <p:ext uri="{D42A27DB-BD31-4B8C-83A1-F6EECF244321}">
                <p14:modId xmlns:p14="http://schemas.microsoft.com/office/powerpoint/2010/main" val="3093121511"/>
              </p:ext>
            </p:extLst>
          </p:nvPr>
        </p:nvGraphicFramePr>
        <p:xfrm>
          <a:off x="2613116" y="1556539"/>
          <a:ext cx="7974761" cy="13515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588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Course Outcomes</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F89ED6AC-B99F-4DF3-916C-F7FCABE635CB}" type="datetime1">
              <a:rPr lang="en-US" smtClean="0"/>
              <a:t>12/29/2024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12</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Kr. Gupta     Data Analytics ACSAI0512                      Unit Number 1</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6" name="Diagram 5">
            <a:extLst>
              <a:ext uri="{FF2B5EF4-FFF2-40B4-BE49-F238E27FC236}">
                <a16:creationId xmlns:a16="http://schemas.microsoft.com/office/drawing/2014/main" id="{A7ABD0FF-D6CA-C436-F028-A8D8E2E89D8F}"/>
              </a:ext>
            </a:extLst>
          </p:cNvPr>
          <p:cNvGraphicFramePr/>
          <p:nvPr>
            <p:extLst>
              <p:ext uri="{D42A27DB-BD31-4B8C-83A1-F6EECF244321}">
                <p14:modId xmlns:p14="http://schemas.microsoft.com/office/powerpoint/2010/main" val="2221241118"/>
              </p:ext>
            </p:extLst>
          </p:nvPr>
        </p:nvGraphicFramePr>
        <p:xfrm>
          <a:off x="2817349" y="1151758"/>
          <a:ext cx="6993401" cy="1230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Diagram 19">
            <a:extLst>
              <a:ext uri="{FF2B5EF4-FFF2-40B4-BE49-F238E27FC236}">
                <a16:creationId xmlns:a16="http://schemas.microsoft.com/office/drawing/2014/main" id="{14032E93-1C00-4DAA-1D57-EE9A58132D25}"/>
              </a:ext>
            </a:extLst>
          </p:cNvPr>
          <p:cNvGraphicFramePr/>
          <p:nvPr>
            <p:extLst>
              <p:ext uri="{D42A27DB-BD31-4B8C-83A1-F6EECF244321}">
                <p14:modId xmlns:p14="http://schemas.microsoft.com/office/powerpoint/2010/main" val="4098334570"/>
              </p:ext>
            </p:extLst>
          </p:nvPr>
        </p:nvGraphicFramePr>
        <p:xfrm>
          <a:off x="2824611" y="3424970"/>
          <a:ext cx="7143391" cy="7067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7" name="Diagram 26">
            <a:extLst>
              <a:ext uri="{FF2B5EF4-FFF2-40B4-BE49-F238E27FC236}">
                <a16:creationId xmlns:a16="http://schemas.microsoft.com/office/drawing/2014/main" id="{5E863BE8-DCB3-C84D-305F-907044BF4346}"/>
              </a:ext>
            </a:extLst>
          </p:cNvPr>
          <p:cNvGraphicFramePr/>
          <p:nvPr>
            <p:extLst>
              <p:ext uri="{D42A27DB-BD31-4B8C-83A1-F6EECF244321}">
                <p14:modId xmlns:p14="http://schemas.microsoft.com/office/powerpoint/2010/main" val="1323677779"/>
              </p:ext>
            </p:extLst>
          </p:nvPr>
        </p:nvGraphicFramePr>
        <p:xfrm>
          <a:off x="2825508" y="4015340"/>
          <a:ext cx="7157768" cy="74988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44" name="Diagram 43">
            <a:extLst>
              <a:ext uri="{FF2B5EF4-FFF2-40B4-BE49-F238E27FC236}">
                <a16:creationId xmlns:a16="http://schemas.microsoft.com/office/drawing/2014/main" id="{C4240953-CC84-AC06-3DE7-474100D80AF6}"/>
              </a:ext>
            </a:extLst>
          </p:cNvPr>
          <p:cNvGraphicFramePr/>
          <p:nvPr>
            <p:extLst>
              <p:ext uri="{D42A27DB-BD31-4B8C-83A1-F6EECF244321}">
                <p14:modId xmlns:p14="http://schemas.microsoft.com/office/powerpoint/2010/main" val="3122449232"/>
              </p:ext>
            </p:extLst>
          </p:nvPr>
        </p:nvGraphicFramePr>
        <p:xfrm>
          <a:off x="2811130" y="4633566"/>
          <a:ext cx="7157769" cy="74988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61" name="Diagram 60">
            <a:extLst>
              <a:ext uri="{FF2B5EF4-FFF2-40B4-BE49-F238E27FC236}">
                <a16:creationId xmlns:a16="http://schemas.microsoft.com/office/drawing/2014/main" id="{EFBB1F05-D112-7068-D472-FF0F3E479A3E}"/>
              </a:ext>
            </a:extLst>
          </p:cNvPr>
          <p:cNvGraphicFramePr/>
          <p:nvPr>
            <p:extLst>
              <p:ext uri="{D42A27DB-BD31-4B8C-83A1-F6EECF244321}">
                <p14:modId xmlns:p14="http://schemas.microsoft.com/office/powerpoint/2010/main" val="174512775"/>
              </p:ext>
            </p:extLst>
          </p:nvPr>
        </p:nvGraphicFramePr>
        <p:xfrm>
          <a:off x="2804621" y="5250436"/>
          <a:ext cx="7144204" cy="750972"/>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250" name="Diagram 249">
            <a:extLst>
              <a:ext uri="{FF2B5EF4-FFF2-40B4-BE49-F238E27FC236}">
                <a16:creationId xmlns:a16="http://schemas.microsoft.com/office/drawing/2014/main" id="{F83BE3F8-B615-890F-53B7-5AA3001F3DA6}"/>
              </a:ext>
            </a:extLst>
          </p:cNvPr>
          <p:cNvGraphicFramePr/>
          <p:nvPr>
            <p:extLst>
              <p:ext uri="{D42A27DB-BD31-4B8C-83A1-F6EECF244321}">
                <p14:modId xmlns:p14="http://schemas.microsoft.com/office/powerpoint/2010/main" val="2708766151"/>
              </p:ext>
            </p:extLst>
          </p:nvPr>
        </p:nvGraphicFramePr>
        <p:xfrm>
          <a:off x="2824611" y="2720479"/>
          <a:ext cx="7143391" cy="70675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410653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4E5AAC-4DFA-4C55-B3CF-3C567D707043}" type="datetime1">
              <a:rPr lang="en-US" smtClean="0"/>
              <a:t>12/29/2024</a:t>
            </a:fld>
            <a:endParaRPr lang="en-US" dirty="0"/>
          </a:p>
        </p:txBody>
      </p:sp>
      <p:sp>
        <p:nvSpPr>
          <p:cNvPr id="5" name="Footer Placeholder 4"/>
          <p:cNvSpPr>
            <a:spLocks noGrp="1"/>
          </p:cNvSpPr>
          <p:nvPr>
            <p:ph type="ftr" sz="quarter" idx="11"/>
          </p:nvPr>
        </p:nvSpPr>
        <p:spPr>
          <a:xfrm>
            <a:off x="4648200" y="6356350"/>
            <a:ext cx="4305300" cy="365125"/>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13</a:t>
            </a:fld>
            <a:endParaRPr lang="en-US" dirty="0"/>
          </a:p>
        </p:txBody>
      </p:sp>
      <p:graphicFrame>
        <p:nvGraphicFramePr>
          <p:cNvPr id="3" name="Diagram 2"/>
          <p:cNvGraphicFramePr/>
          <p:nvPr/>
        </p:nvGraphicFramePr>
        <p:xfrm>
          <a:off x="2514600" y="1170458"/>
          <a:ext cx="5810250" cy="725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nvGraphicFramePr>
        <p:xfrm>
          <a:off x="2609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p:cNvGraphicFramePr/>
          <p:nvPr/>
        </p:nvGraphicFramePr>
        <p:xfrm>
          <a:off x="2609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p:cNvGraphicFramePr/>
          <p:nvPr/>
        </p:nvGraphicFramePr>
        <p:xfrm>
          <a:off x="2609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p:cNvGraphicFramePr/>
          <p:nvPr/>
        </p:nvGraphicFramePr>
        <p:xfrm>
          <a:off x="2609851"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p:cNvGraphicFramePr/>
          <p:nvPr/>
        </p:nvGraphicFramePr>
        <p:xfrm>
          <a:off x="2609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p:cNvGraphicFramePr/>
          <p:nvPr/>
        </p:nvGraphicFramePr>
        <p:xfrm>
          <a:off x="2609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pic>
        <p:nvPicPr>
          <p:cNvPr id="24" name="Picture 23" descr="A black and red logo&#10;&#10;Description automatically generated">
            <a:extLst>
              <a:ext uri="{FF2B5EF4-FFF2-40B4-BE49-F238E27FC236}">
                <a16:creationId xmlns:a16="http://schemas.microsoft.com/office/drawing/2014/main" id="{39F4B08A-CC99-1E21-9FFF-2EB8855C6934}"/>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3" name="Title 1">
            <a:extLst>
              <a:ext uri="{FF2B5EF4-FFF2-40B4-BE49-F238E27FC236}">
                <a16:creationId xmlns:a16="http://schemas.microsoft.com/office/drawing/2014/main" id="{C69EAF82-B92E-7D88-1DE4-FE687D04B545}"/>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Program Outcomes</a:t>
            </a:r>
            <a:endParaRPr lang="en-US" sz="2800" dirty="0"/>
          </a:p>
        </p:txBody>
      </p:sp>
    </p:spTree>
    <p:extLst>
      <p:ext uri="{BB962C8B-B14F-4D97-AF65-F5344CB8AC3E}">
        <p14:creationId xmlns:p14="http://schemas.microsoft.com/office/powerpoint/2010/main" val="92890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D6794E-1D50-449E-99DA-8436B80961AF}" type="datetime1">
              <a:rPr lang="en-US" smtClean="0"/>
              <a:t>12/29/2024</a:t>
            </a:fld>
            <a:endParaRPr lang="en-US" dirty="0"/>
          </a:p>
        </p:txBody>
      </p:sp>
      <p:sp>
        <p:nvSpPr>
          <p:cNvPr id="5" name="Footer Placeholder 4"/>
          <p:cNvSpPr>
            <a:spLocks noGrp="1"/>
          </p:cNvSpPr>
          <p:nvPr>
            <p:ph type="ftr" sz="quarter" idx="11"/>
          </p:nvPr>
        </p:nvSpPr>
        <p:spPr>
          <a:xfrm>
            <a:off x="4648200" y="6356350"/>
            <a:ext cx="4191000" cy="273050"/>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14</a:t>
            </a:fld>
            <a:endParaRPr lang="en-US" dirty="0"/>
          </a:p>
        </p:txBody>
      </p:sp>
      <p:graphicFrame>
        <p:nvGraphicFramePr>
          <p:cNvPr id="3" name="Diagram 2"/>
          <p:cNvGraphicFramePr/>
          <p:nvPr/>
        </p:nvGraphicFramePr>
        <p:xfrm>
          <a:off x="2609850" y="972338"/>
          <a:ext cx="5715000" cy="833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nvGraphicFramePr>
        <p:xfrm>
          <a:off x="2609850" y="2114551"/>
          <a:ext cx="5715000" cy="5038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p:cNvGraphicFramePr/>
          <p:nvPr/>
        </p:nvGraphicFramePr>
        <p:xfrm>
          <a:off x="2609850" y="2686051"/>
          <a:ext cx="5715000" cy="503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p:cNvGraphicFramePr/>
          <p:nvPr/>
        </p:nvGraphicFramePr>
        <p:xfrm>
          <a:off x="2609850" y="3268012"/>
          <a:ext cx="5715000" cy="5038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p:cNvGraphicFramePr/>
          <p:nvPr/>
        </p:nvGraphicFramePr>
        <p:xfrm>
          <a:off x="2609851" y="3839512"/>
          <a:ext cx="5714999" cy="50388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p:cNvGraphicFramePr/>
          <p:nvPr/>
        </p:nvGraphicFramePr>
        <p:xfrm>
          <a:off x="2609850" y="4411012"/>
          <a:ext cx="5715000" cy="50388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p:cNvGraphicFramePr/>
          <p:nvPr/>
        </p:nvGraphicFramePr>
        <p:xfrm>
          <a:off x="2609850" y="4972051"/>
          <a:ext cx="5715000" cy="50388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pic>
        <p:nvPicPr>
          <p:cNvPr id="24" name="Picture 23" descr="A black and red logo&#10;&#10;Description automatically generated">
            <a:extLst>
              <a:ext uri="{FF2B5EF4-FFF2-40B4-BE49-F238E27FC236}">
                <a16:creationId xmlns:a16="http://schemas.microsoft.com/office/drawing/2014/main" id="{312D2CCC-6795-DFF6-633C-84105F1DD57B}"/>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1" name="Title 1">
            <a:extLst>
              <a:ext uri="{FF2B5EF4-FFF2-40B4-BE49-F238E27FC236}">
                <a16:creationId xmlns:a16="http://schemas.microsoft.com/office/drawing/2014/main" id="{205C8348-669C-CDB3-0D0C-8530C2EDA9D6}"/>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Program Outcomes</a:t>
            </a:r>
            <a:endParaRPr lang="en-US" sz="2800" dirty="0"/>
          </a:p>
        </p:txBody>
      </p:sp>
    </p:spTree>
    <p:extLst>
      <p:ext uri="{BB962C8B-B14F-4D97-AF65-F5344CB8AC3E}">
        <p14:creationId xmlns:p14="http://schemas.microsoft.com/office/powerpoint/2010/main" val="415479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7145FC-92D2-4465-9DAA-3D753A10DBE7}" type="datetime1">
              <a:rPr lang="en-US" smtClean="0"/>
              <a:t>12/29/2024</a:t>
            </a:fld>
            <a:endParaRPr lang="en-US" dirty="0"/>
          </a:p>
        </p:txBody>
      </p:sp>
      <p:sp>
        <p:nvSpPr>
          <p:cNvPr id="5" name="Footer Placeholder 4"/>
          <p:cNvSpPr>
            <a:spLocks noGrp="1"/>
          </p:cNvSpPr>
          <p:nvPr>
            <p:ph type="ftr" sz="quarter" idx="11"/>
          </p:nvPr>
        </p:nvSpPr>
        <p:spPr>
          <a:xfrm>
            <a:off x="4552950" y="6440371"/>
            <a:ext cx="4057650" cy="263019"/>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15</a:t>
            </a:fld>
            <a:endParaRPr lang="en-US" dirty="0"/>
          </a:p>
        </p:txBody>
      </p:sp>
      <p:graphicFrame>
        <p:nvGraphicFramePr>
          <p:cNvPr id="11" name="Table 10"/>
          <p:cNvGraphicFramePr>
            <a:graphicFrameLocks noGrp="1"/>
          </p:cNvGraphicFramePr>
          <p:nvPr/>
        </p:nvGraphicFramePr>
        <p:xfrm>
          <a:off x="2095501" y="1657350"/>
          <a:ext cx="8286761" cy="3657604"/>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927041">
                  <a:extLst>
                    <a:ext uri="{9D8B030D-6E8A-4147-A177-3AD203B41FA5}">
                      <a16:colId xmlns:a16="http://schemas.microsoft.com/office/drawing/2014/main" val="20000"/>
                    </a:ext>
                  </a:extLst>
                </a:gridCol>
                <a:gridCol w="613310">
                  <a:extLst>
                    <a:ext uri="{9D8B030D-6E8A-4147-A177-3AD203B41FA5}">
                      <a16:colId xmlns:a16="http://schemas.microsoft.com/office/drawing/2014/main" val="20001"/>
                    </a:ext>
                  </a:extLst>
                </a:gridCol>
                <a:gridCol w="613310">
                  <a:extLst>
                    <a:ext uri="{9D8B030D-6E8A-4147-A177-3AD203B41FA5}">
                      <a16:colId xmlns:a16="http://schemas.microsoft.com/office/drawing/2014/main" val="20002"/>
                    </a:ext>
                  </a:extLst>
                </a:gridCol>
                <a:gridCol w="613310">
                  <a:extLst>
                    <a:ext uri="{9D8B030D-6E8A-4147-A177-3AD203B41FA5}">
                      <a16:colId xmlns:a16="http://schemas.microsoft.com/office/drawing/2014/main" val="20003"/>
                    </a:ext>
                  </a:extLst>
                </a:gridCol>
                <a:gridCol w="613310">
                  <a:extLst>
                    <a:ext uri="{9D8B030D-6E8A-4147-A177-3AD203B41FA5}">
                      <a16:colId xmlns:a16="http://schemas.microsoft.com/office/drawing/2014/main" val="20004"/>
                    </a:ext>
                  </a:extLst>
                </a:gridCol>
                <a:gridCol w="613310">
                  <a:extLst>
                    <a:ext uri="{9D8B030D-6E8A-4147-A177-3AD203B41FA5}">
                      <a16:colId xmlns:a16="http://schemas.microsoft.com/office/drawing/2014/main" val="20005"/>
                    </a:ext>
                  </a:extLst>
                </a:gridCol>
                <a:gridCol w="613310">
                  <a:extLst>
                    <a:ext uri="{9D8B030D-6E8A-4147-A177-3AD203B41FA5}">
                      <a16:colId xmlns:a16="http://schemas.microsoft.com/office/drawing/2014/main" val="20006"/>
                    </a:ext>
                  </a:extLst>
                </a:gridCol>
                <a:gridCol w="613310">
                  <a:extLst>
                    <a:ext uri="{9D8B030D-6E8A-4147-A177-3AD203B41FA5}">
                      <a16:colId xmlns:a16="http://schemas.microsoft.com/office/drawing/2014/main" val="20007"/>
                    </a:ext>
                  </a:extLst>
                </a:gridCol>
                <a:gridCol w="613310">
                  <a:extLst>
                    <a:ext uri="{9D8B030D-6E8A-4147-A177-3AD203B41FA5}">
                      <a16:colId xmlns:a16="http://schemas.microsoft.com/office/drawing/2014/main" val="20008"/>
                    </a:ext>
                  </a:extLst>
                </a:gridCol>
                <a:gridCol w="613310">
                  <a:extLst>
                    <a:ext uri="{9D8B030D-6E8A-4147-A177-3AD203B41FA5}">
                      <a16:colId xmlns:a16="http://schemas.microsoft.com/office/drawing/2014/main" val="20009"/>
                    </a:ext>
                  </a:extLst>
                </a:gridCol>
                <a:gridCol w="613310">
                  <a:extLst>
                    <a:ext uri="{9D8B030D-6E8A-4147-A177-3AD203B41FA5}">
                      <a16:colId xmlns:a16="http://schemas.microsoft.com/office/drawing/2014/main" val="20010"/>
                    </a:ext>
                  </a:extLst>
                </a:gridCol>
                <a:gridCol w="613310">
                  <a:extLst>
                    <a:ext uri="{9D8B030D-6E8A-4147-A177-3AD203B41FA5}">
                      <a16:colId xmlns:a16="http://schemas.microsoft.com/office/drawing/2014/main" val="20011"/>
                    </a:ext>
                  </a:extLst>
                </a:gridCol>
                <a:gridCol w="613310">
                  <a:extLst>
                    <a:ext uri="{9D8B030D-6E8A-4147-A177-3AD203B41FA5}">
                      <a16:colId xmlns:a16="http://schemas.microsoft.com/office/drawing/2014/main" val="20012"/>
                    </a:ext>
                  </a:extLst>
                </a:gridCol>
              </a:tblGrid>
              <a:tr h="561185">
                <a:tc>
                  <a:txBody>
                    <a:bodyPr/>
                    <a:lstStyle/>
                    <a:p>
                      <a:pPr algn="ctr" fontAlgn="ctr"/>
                      <a:r>
                        <a:rPr lang="en-US" sz="1600" b="1" u="none" strike="noStrike" dirty="0">
                          <a:effectLst/>
                        </a:rPr>
                        <a:t> CO.K</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PO2</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PO3</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PO4</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PO5</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PO6</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PO7</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PO8</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PO9</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PO10</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PO11</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1" u="none" strike="noStrike" dirty="0">
                          <a:effectLst/>
                        </a:rPr>
                        <a:t>PO12</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0"/>
                  </a:ext>
                </a:extLst>
              </a:tr>
              <a:tr h="567786">
                <a:tc>
                  <a:txBody>
                    <a:bodyPr/>
                    <a:lstStyle/>
                    <a:p>
                      <a:pPr algn="ctr" rtl="0" fontAlgn="ctr"/>
                      <a:r>
                        <a:rPr lang="en-US" sz="1600" b="1" u="none" strike="noStrike" dirty="0">
                          <a:effectLst/>
                        </a:rPr>
                        <a:t>CO1</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1"/>
                  </a:ext>
                </a:extLst>
              </a:tr>
              <a:tr h="561185">
                <a:tc>
                  <a:txBody>
                    <a:bodyPr/>
                    <a:lstStyle/>
                    <a:p>
                      <a:pPr algn="ctr" rtl="0" fontAlgn="ctr"/>
                      <a:r>
                        <a:rPr lang="en-US" sz="1600" b="1" u="none" strike="noStrike" dirty="0">
                          <a:effectLst/>
                        </a:rPr>
                        <a:t>CO2</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srgbClr val="000000"/>
                          </a:solidFill>
                          <a:effectLst/>
                          <a:uLnTx/>
                          <a:uFillTx/>
                          <a:latin typeface="Calibri" panose="020F050202020403020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2"/>
                  </a:ext>
                </a:extLst>
              </a:tr>
              <a:tr h="561185">
                <a:tc>
                  <a:txBody>
                    <a:bodyPr/>
                    <a:lstStyle/>
                    <a:p>
                      <a:pPr algn="ctr" rtl="0" fontAlgn="ctr"/>
                      <a:r>
                        <a:rPr lang="en-US" sz="1600" b="1" u="none" strike="noStrike" dirty="0">
                          <a:effectLst/>
                        </a:rPr>
                        <a:t>CO3</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srgbClr val="000000"/>
                          </a:solidFill>
                          <a:effectLst/>
                          <a:uLnTx/>
                          <a:uFillTx/>
                          <a:latin typeface="Calibri" panose="020F050202020403020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 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3"/>
                  </a:ext>
                </a:extLst>
              </a:tr>
              <a:tr h="561185">
                <a:tc>
                  <a:txBody>
                    <a:bodyPr/>
                    <a:lstStyle/>
                    <a:p>
                      <a:pPr algn="ctr" rtl="0" fontAlgn="ctr"/>
                      <a:r>
                        <a:rPr lang="en-US" sz="1600" b="1" u="none" strike="noStrike" dirty="0">
                          <a:effectLst/>
                        </a:rPr>
                        <a:t>CO4</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4"/>
                  </a:ext>
                </a:extLst>
              </a:tr>
              <a:tr h="561185">
                <a:tc>
                  <a:txBody>
                    <a:bodyPr/>
                    <a:lstStyle/>
                    <a:p>
                      <a:pPr algn="ctr" rtl="0" fontAlgn="ctr"/>
                      <a:r>
                        <a:rPr lang="en-US" sz="1600" b="1" u="none" strike="noStrike" dirty="0">
                          <a:effectLst/>
                        </a:rPr>
                        <a:t>CO5</a:t>
                      </a:r>
                      <a:endParaRPr lang="en-US" sz="1600" b="1" i="0" u="none" strike="noStrike" dirty="0">
                        <a:solidFill>
                          <a:srgbClr val="000000"/>
                        </a:solidFill>
                        <a:effectLst/>
                        <a:latin typeface="Calibri" panose="020F050202020403020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2</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srgbClr val="000000"/>
                          </a:solidFill>
                          <a:effectLst/>
                          <a:uLnTx/>
                          <a:uFillTx/>
                          <a:latin typeface="Calibri" panose="020F0502020204030204" charset="0"/>
                          <a:ea typeface="+mn-ea"/>
                          <a:cs typeface="+mn-cs"/>
                        </a:rPr>
                        <a:t>3</a:t>
                      </a:r>
                      <a:endPar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charset="0"/>
                          <a:ea typeface="+mn-ea"/>
                          <a:cs typeface="+mn-cs"/>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5"/>
                  </a:ext>
                </a:extLst>
              </a:tr>
              <a:tr h="283893">
                <a:tc>
                  <a:txBody>
                    <a:bodyPr/>
                    <a:lstStyle/>
                    <a:p>
                      <a:pPr algn="ctr" fontAlgn="ctr"/>
                      <a:r>
                        <a:rPr lang="en-US" sz="1600" b="1" u="none" strike="noStrike" dirty="0">
                          <a:effectLst/>
                        </a:rPr>
                        <a:t>AVG </a:t>
                      </a:r>
                      <a:endParaRPr lang="en-US" sz="1600" b="1" i="0" u="none" strike="noStrike" dirty="0">
                        <a:solidFill>
                          <a:srgbClr val="000000"/>
                        </a:solidFill>
                        <a:effectLst/>
                        <a:latin typeface="Arial" panose="020B0604020202020204" pitchFamily="34" charset="0"/>
                      </a:endParaRP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2.0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2.8</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2.4</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3.0</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1600" b="0" i="0" u="none" strike="noStrike" dirty="0">
                          <a:solidFill>
                            <a:srgbClr val="000000"/>
                          </a:solidFill>
                          <a:effectLst/>
                          <a:latin typeface="Calibri" panose="020F0502020204030204" charset="0"/>
                        </a:rPr>
                        <a:t>-</a:t>
                      </a:r>
                    </a:p>
                  </a:txBody>
                  <a:tcPr marL="6128" marR="6128" marT="61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006"/>
                  </a:ext>
                </a:extLst>
              </a:tr>
            </a:tbl>
          </a:graphicData>
        </a:graphic>
      </p:graphicFrame>
      <p:pic>
        <p:nvPicPr>
          <p:cNvPr id="8" name="Picture 7" descr="A black and red logo&#10;&#10;Description automatically generated">
            <a:extLst>
              <a:ext uri="{FF2B5EF4-FFF2-40B4-BE49-F238E27FC236}">
                <a16:creationId xmlns:a16="http://schemas.microsoft.com/office/drawing/2014/main" id="{E74738DB-C326-EB17-BEAF-BA8B916C6C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a:extLst>
              <a:ext uri="{FF2B5EF4-FFF2-40B4-BE49-F238E27FC236}">
                <a16:creationId xmlns:a16="http://schemas.microsoft.com/office/drawing/2014/main" id="{F60BF7C9-BD58-0086-6985-4F3274C53BD8}"/>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CO-POs Mapping</a:t>
            </a:r>
            <a:endParaRPr lang="en-US" sz="2800" dirty="0"/>
          </a:p>
        </p:txBody>
      </p:sp>
    </p:spTree>
    <p:extLst>
      <p:ext uri="{BB962C8B-B14F-4D97-AF65-F5344CB8AC3E}">
        <p14:creationId xmlns:p14="http://schemas.microsoft.com/office/powerpoint/2010/main" val="124435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281E81-6FD9-446F-8640-05180228CF12}" type="datetime1">
              <a:rPr lang="en-US" smtClean="0"/>
              <a:t>12/29/2024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16</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90799852"/>
              </p:ext>
            </p:extLst>
          </p:nvPr>
        </p:nvGraphicFramePr>
        <p:xfrm>
          <a:off x="2667001" y="1446119"/>
          <a:ext cx="7658101" cy="3054635"/>
        </p:xfrm>
        <a:graphic>
          <a:graphicData uri="http://schemas.openxmlformats.org/drawingml/2006/table">
            <a:tbl>
              <a:tblPr firstRow="1" bandRow="1">
                <a:tableStyleId>{5C22544A-7EE6-4342-B048-85BDC9FD1C3A}</a:tableStyleId>
              </a:tblPr>
              <a:tblGrid>
                <a:gridCol w="1342217">
                  <a:extLst>
                    <a:ext uri="{9D8B030D-6E8A-4147-A177-3AD203B41FA5}">
                      <a16:colId xmlns:a16="http://schemas.microsoft.com/office/drawing/2014/main" val="20000"/>
                    </a:ext>
                  </a:extLst>
                </a:gridCol>
                <a:gridCol w="2136256">
                  <a:extLst>
                    <a:ext uri="{9D8B030D-6E8A-4147-A177-3AD203B41FA5}">
                      <a16:colId xmlns:a16="http://schemas.microsoft.com/office/drawing/2014/main" val="20001"/>
                    </a:ext>
                  </a:extLst>
                </a:gridCol>
                <a:gridCol w="4179628">
                  <a:extLst>
                    <a:ext uri="{9D8B030D-6E8A-4147-A177-3AD203B41FA5}">
                      <a16:colId xmlns:a16="http://schemas.microsoft.com/office/drawing/2014/main" val="20002"/>
                    </a:ext>
                  </a:extLst>
                </a:gridCol>
              </a:tblGrid>
              <a:tr h="683608">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S. No</a:t>
                      </a:r>
                      <a:r>
                        <a:rPr lang="en-IN" sz="1500" b="0" dirty="0">
                          <a:solidFill>
                            <a:schemeClr val="accent4">
                              <a:lumMod val="50000"/>
                            </a:schemeClr>
                          </a:solidFill>
                          <a:latin typeface="Times New Roman" panose="02020603050405020304"/>
                          <a:ea typeface="Times New Roman" panose="02020603050405020304"/>
                        </a:rPr>
                        <a:t>.</a:t>
                      </a:r>
                      <a:endParaRPr lang="en-US" sz="1500" b="0" dirty="0">
                        <a:solidFill>
                          <a:schemeClr val="accent4">
                            <a:lumMod val="50000"/>
                          </a:schemeClr>
                        </a:solidFill>
                        <a:latin typeface="Times New Roman" panose="02020603050405020304"/>
                        <a:ea typeface="Times New Roman" panose="02020603050405020304"/>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Program Specific</a:t>
                      </a:r>
                    </a:p>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Outcomes (PSO)</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14300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ts val="1235"/>
                        </a:lnSpc>
                        <a:spcBef>
                          <a:spcPts val="0"/>
                        </a:spcBef>
                        <a:spcAft>
                          <a:spcPts val="0"/>
                        </a:spcAft>
                      </a:pPr>
                      <a:endParaRPr lang="en-US" sz="1400" b="0" i="0" dirty="0">
                        <a:solidFill>
                          <a:schemeClr val="accent4">
                            <a:lumMod val="50000"/>
                          </a:schemeClr>
                        </a:solidFill>
                        <a:latin typeface="+mj-lt"/>
                        <a:ea typeface="Times New Roman" panose="02020603050405020304"/>
                      </a:endParaRPr>
                    </a:p>
                    <a:p>
                      <a:pPr marL="68580" marR="0" algn="l">
                        <a:lnSpc>
                          <a:spcPct val="100000"/>
                        </a:lnSpc>
                        <a:spcBef>
                          <a:spcPts val="0"/>
                        </a:spcBef>
                        <a:spcAft>
                          <a:spcPts val="0"/>
                        </a:spcAft>
                      </a:pPr>
                      <a:endParaRPr lang="en-US" sz="1400" b="0" i="0" dirty="0">
                        <a:solidFill>
                          <a:schemeClr val="accent4">
                            <a:lumMod val="50000"/>
                          </a:schemeClr>
                        </a:solidFill>
                        <a:latin typeface="+mj-lt"/>
                        <a:ea typeface="Times New Roman" panose="02020603050405020304"/>
                      </a:endParaRPr>
                    </a:p>
                    <a:p>
                      <a:pPr marL="68580" marR="0" algn="just">
                        <a:lnSpc>
                          <a:spcPct val="100000"/>
                        </a:lnSpc>
                        <a:spcBef>
                          <a:spcPts val="0"/>
                        </a:spcBef>
                        <a:spcAft>
                          <a:spcPts val="0"/>
                        </a:spcAft>
                      </a:pPr>
                      <a:r>
                        <a:rPr lang="en-IN" sz="1400" i="0" kern="1200" dirty="0">
                          <a:solidFill>
                            <a:schemeClr val="dk1"/>
                          </a:solidFill>
                          <a:effectLst/>
                          <a:latin typeface="+mj-lt"/>
                          <a:ea typeface="+mn-ea"/>
                          <a:cs typeface="+mn-cs"/>
                        </a:rPr>
                        <a:t> </a:t>
                      </a:r>
                      <a:r>
                        <a:rPr lang="en-US" sz="1400" b="0" i="0" dirty="0">
                          <a:solidFill>
                            <a:schemeClr val="accent4">
                              <a:lumMod val="50000"/>
                            </a:schemeClr>
                          </a:solidFill>
                          <a:latin typeface="+mj-lt"/>
                          <a:ea typeface="+mn-ea"/>
                        </a:rPr>
                        <a:t> Design innovative intelligent systems for the welfare of the people using machine learning and its applications.</a:t>
                      </a:r>
                      <a:endParaRPr lang="en-US" sz="1400" b="0" i="0" baseline="0" dirty="0">
                        <a:solidFill>
                          <a:schemeClr val="accent4">
                            <a:lumMod val="50000"/>
                          </a:schemeClr>
                        </a:solidFill>
                        <a:latin typeface="+mj-lt"/>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95392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endParaRPr lang="en-US" sz="1400" b="0" i="0" dirty="0">
                        <a:solidFill>
                          <a:schemeClr val="accent4">
                            <a:lumMod val="50000"/>
                          </a:schemeClr>
                        </a:solidFill>
                        <a:latin typeface="+mj-lt"/>
                        <a:ea typeface="Times New Roman" panose="02020603050405020304"/>
                      </a:endParaRPr>
                    </a:p>
                    <a:p>
                      <a:pPr marL="68580" marR="0" lvl="0" algn="just">
                        <a:lnSpc>
                          <a:spcPct val="100000"/>
                        </a:lnSpc>
                        <a:spcBef>
                          <a:spcPts val="0"/>
                        </a:spcBef>
                        <a:spcAft>
                          <a:spcPts val="0"/>
                        </a:spcAft>
                        <a:buNone/>
                      </a:pPr>
                      <a:r>
                        <a:rPr lang="en-US" sz="1400" b="0" i="0" dirty="0">
                          <a:solidFill>
                            <a:schemeClr val="accent4">
                              <a:lumMod val="50000"/>
                            </a:schemeClr>
                          </a:solidFill>
                          <a:latin typeface="+mj-lt"/>
                          <a:ea typeface="+mn-ea"/>
                        </a:rPr>
                        <a:t>Demonstrate ethical, professional and team - oriented skills while providing innovative solutions in Artificial Intelligence and Machine Learning for life-long learning. </a:t>
                      </a:r>
                    </a:p>
                    <a:p>
                      <a:pPr marL="68580" marR="0" algn="just">
                        <a:lnSpc>
                          <a:spcPts val="1235"/>
                        </a:lnSpc>
                        <a:spcBef>
                          <a:spcPts val="0"/>
                        </a:spcBef>
                        <a:spcAft>
                          <a:spcPts val="0"/>
                        </a:spcAft>
                      </a:pPr>
                      <a:endParaRPr lang="en-US" sz="1400" b="0" i="0" dirty="0">
                        <a:solidFill>
                          <a:schemeClr val="accent4">
                            <a:lumMod val="50000"/>
                          </a:schemeClr>
                        </a:solidFill>
                        <a:latin typeface="+mj-lt"/>
                        <a:ea typeface="+mn-ea"/>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bl>
          </a:graphicData>
        </a:graphic>
      </p:graphicFrame>
      <p:pic>
        <p:nvPicPr>
          <p:cNvPr id="3" name="Picture 2"/>
          <p:cNvPicPr>
            <a:picLocks noChangeAspect="1"/>
          </p:cNvPicPr>
          <p:nvPr/>
        </p:nvPicPr>
        <p:blipFill>
          <a:blip r:embed="rId2"/>
          <a:stretch>
            <a:fillRect/>
          </a:stretch>
        </p:blipFill>
        <p:spPr>
          <a:xfrm>
            <a:off x="4419601" y="6374306"/>
            <a:ext cx="3773751" cy="329213"/>
          </a:xfrm>
          <a:prstGeom prst="rect">
            <a:avLst/>
          </a:prstGeom>
        </p:spPr>
      </p:pic>
      <p:pic>
        <p:nvPicPr>
          <p:cNvPr id="10" name="Picture 9" descr="A black and red logo&#10;&#10;Description automatically generated">
            <a:extLst>
              <a:ext uri="{FF2B5EF4-FFF2-40B4-BE49-F238E27FC236}">
                <a16:creationId xmlns:a16="http://schemas.microsoft.com/office/drawing/2014/main" id="{C8B8281B-EEE1-6AD7-85FF-67141F72BA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A3BFE375-3FFD-9522-3E42-B1585D94B21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Program Specific Outcomes</a:t>
            </a:r>
            <a:endParaRPr lang="en-US" sz="2800" dirty="0"/>
          </a:p>
        </p:txBody>
      </p:sp>
      <p:sp>
        <p:nvSpPr>
          <p:cNvPr id="2" name="Footer Placeholder 1">
            <a:extLst>
              <a:ext uri="{FF2B5EF4-FFF2-40B4-BE49-F238E27FC236}">
                <a16:creationId xmlns:a16="http://schemas.microsoft.com/office/drawing/2014/main" id="{C5A47A7F-DB85-0EF5-AFA2-2935477CA631}"/>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0379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9B1E3B-A45A-423D-8EEE-E3D7BDE05669}" type="datetime1">
              <a:rPr lang="en-US" smtClean="0"/>
              <a:t>12/29/2024</a:t>
            </a:fld>
            <a:endParaRPr lang="en-US" dirty="0"/>
          </a:p>
        </p:txBody>
      </p:sp>
      <p:sp>
        <p:nvSpPr>
          <p:cNvPr id="5" name="Footer Placeholder 4"/>
          <p:cNvSpPr>
            <a:spLocks noGrp="1"/>
          </p:cNvSpPr>
          <p:nvPr>
            <p:ph type="ftr" sz="quarter" idx="11"/>
          </p:nvPr>
        </p:nvSpPr>
        <p:spPr>
          <a:xfrm>
            <a:off x="4552950" y="6387548"/>
            <a:ext cx="4133850" cy="333927"/>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17</a:t>
            </a:fld>
            <a:endParaRPr lang="en-US" dirty="0"/>
          </a:p>
        </p:txBody>
      </p:sp>
      <p:graphicFrame>
        <p:nvGraphicFramePr>
          <p:cNvPr id="9" name="Table 8"/>
          <p:cNvGraphicFramePr>
            <a:graphicFrameLocks noGrp="1"/>
          </p:cNvGraphicFramePr>
          <p:nvPr/>
        </p:nvGraphicFramePr>
        <p:xfrm>
          <a:off x="2609850" y="1771651"/>
          <a:ext cx="7200902" cy="3683523"/>
        </p:xfrm>
        <a:graphic>
          <a:graphicData uri="http://schemas.openxmlformats.org/drawingml/2006/table">
            <a:tbl>
              <a:tblPr firstRow="1" bandRow="1">
                <a:tableStyleId>{5C22544A-7EE6-4342-B048-85BDC9FD1C3A}</a:tableStyleId>
              </a:tblPr>
              <a:tblGrid>
                <a:gridCol w="1230406">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398496">
                  <a:extLst>
                    <a:ext uri="{9D8B030D-6E8A-4147-A177-3AD203B41FA5}">
                      <a16:colId xmlns:a16="http://schemas.microsoft.com/office/drawing/2014/main" val="20004"/>
                    </a:ext>
                  </a:extLst>
                </a:gridCol>
              </a:tblGrid>
              <a:tr h="60942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CO.K</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0716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2096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panose="02020603050405020304"/>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515794">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66509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CO5</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5"/>
                  </a:ext>
                </a:extLst>
              </a:tr>
            </a:tbl>
          </a:graphicData>
        </a:graphic>
      </p:graphicFrame>
      <p:pic>
        <p:nvPicPr>
          <p:cNvPr id="8" name="Picture 7" descr="A black and red logo&#10;&#10;Description automatically generated">
            <a:extLst>
              <a:ext uri="{FF2B5EF4-FFF2-40B4-BE49-F238E27FC236}">
                <a16:creationId xmlns:a16="http://schemas.microsoft.com/office/drawing/2014/main" id="{935792D2-14C6-26B8-ADEF-3A1796769E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A38726DD-31AA-CAE2-C494-5C6062A2B86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CO-PSOs Mapping</a:t>
            </a:r>
            <a:endParaRPr lang="en-US" sz="2800" dirty="0"/>
          </a:p>
        </p:txBody>
      </p:sp>
    </p:spTree>
    <p:extLst>
      <p:ext uri="{BB962C8B-B14F-4D97-AF65-F5344CB8AC3E}">
        <p14:creationId xmlns:p14="http://schemas.microsoft.com/office/powerpoint/2010/main" val="120963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C78AE5-73A0-4886-8DED-3BFDB9C45343}" type="datetime1">
              <a:rPr lang="en-US" smtClean="0"/>
              <a:t>12/29/2024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18</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02623741"/>
              </p:ext>
            </p:extLst>
          </p:nvPr>
        </p:nvGraphicFramePr>
        <p:xfrm>
          <a:off x="2266950" y="1771651"/>
          <a:ext cx="8115300" cy="3943022"/>
        </p:xfrm>
        <a:graphic>
          <a:graphicData uri="http://schemas.openxmlformats.org/drawingml/2006/table">
            <a:tbl>
              <a:tblPr firstRow="1" bandRow="1">
                <a:tableStyleId>{5C22544A-7EE6-4342-B048-85BDC9FD1C3A}</a:tableStyleId>
              </a:tblPr>
              <a:tblGrid>
                <a:gridCol w="2090305">
                  <a:extLst>
                    <a:ext uri="{9D8B030D-6E8A-4147-A177-3AD203B41FA5}">
                      <a16:colId xmlns:a16="http://schemas.microsoft.com/office/drawing/2014/main" val="20000"/>
                    </a:ext>
                  </a:extLst>
                </a:gridCol>
                <a:gridCol w="6024995">
                  <a:extLst>
                    <a:ext uri="{9D8B030D-6E8A-4147-A177-3AD203B41FA5}">
                      <a16:colId xmlns:a16="http://schemas.microsoft.com/office/drawing/2014/main" val="20001"/>
                    </a:ext>
                  </a:extLst>
                </a:gridCol>
              </a:tblGrid>
              <a:tr h="651182">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Program Educational</a:t>
                      </a:r>
                      <a:r>
                        <a:rPr lang="en-US" sz="1500" b="0" baseline="0" dirty="0">
                          <a:solidFill>
                            <a:schemeClr val="accent4">
                              <a:lumMod val="50000"/>
                            </a:schemeClr>
                          </a:solidFill>
                          <a:latin typeface="Times New Roman" panose="02020603050405020304"/>
                          <a:ea typeface="Times New Roman" panose="02020603050405020304"/>
                        </a:rPr>
                        <a:t> Objectives</a:t>
                      </a:r>
                      <a:r>
                        <a:rPr lang="en-US" sz="1500" b="0" dirty="0">
                          <a:solidFill>
                            <a:schemeClr val="accent4">
                              <a:lumMod val="50000"/>
                            </a:schemeClr>
                          </a:solidFill>
                          <a:latin typeface="Times New Roman" panose="02020603050405020304"/>
                          <a:ea typeface="Times New Roman" panose="02020603050405020304"/>
                        </a:rPr>
                        <a:t> (PEOs)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02870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342900" lvl="0" indent="-342900" algn="just">
                        <a:spcAft>
                          <a:spcPts val="0"/>
                        </a:spcAft>
                        <a:buFont typeface="Symbol" panose="05050102010706020507" pitchFamily="18" charset="2"/>
                        <a:buChar char=""/>
                      </a:pPr>
                      <a:r>
                        <a:rPr lang="en-IN" sz="1400" i="0" dirty="0">
                          <a:solidFill>
                            <a:srgbClr val="000000"/>
                          </a:solidFill>
                          <a:effectLst/>
                          <a:latin typeface="+mj-lt"/>
                          <a:ea typeface="Times New Roman" panose="02020603050405020304" pitchFamily="18" charset="0"/>
                        </a:rPr>
                        <a:t>Pursue higher education and professional career to excel in the field of Artificial Intelligence and Machine Learning.</a:t>
                      </a:r>
                    </a:p>
                    <a:p>
                      <a:pPr marL="457200" algn="just">
                        <a:spcAft>
                          <a:spcPts val="0"/>
                        </a:spcAft>
                      </a:pPr>
                      <a:endParaRPr lang="en-IN" sz="1400" i="0" dirty="0">
                        <a:effectLst/>
                        <a:latin typeface="+mj-lt"/>
                        <a:ea typeface="Times New Roman" panose="02020603050405020304" pitchFamily="18" charset="0"/>
                      </a:endParaRPr>
                    </a:p>
                    <a:p>
                      <a:pPr marL="457200" algn="just">
                        <a:spcAft>
                          <a:spcPts val="0"/>
                        </a:spcAft>
                      </a:pPr>
                      <a:endParaRPr lang="en-IN" sz="1400" i="0" dirty="0">
                        <a:effectLst/>
                        <a:latin typeface="+mj-lt"/>
                        <a:ea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123444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742950" indent="-285750" algn="just">
                        <a:spcAft>
                          <a:spcPts val="0"/>
                        </a:spcAft>
                        <a:buFont typeface="Arial"/>
                        <a:buChar char="•"/>
                      </a:pPr>
                      <a:r>
                        <a:rPr lang="en-IN" sz="1400" i="0" dirty="0">
                          <a:effectLst/>
                          <a:latin typeface="+mj-lt"/>
                          <a:ea typeface="Times New Roman" panose="02020603050405020304" pitchFamily="18" charset="0"/>
                        </a:rPr>
                        <a:t>Lead by example in innovative research and entrepreneurial zeal for 21st century skills.</a:t>
                      </a:r>
                    </a:p>
                    <a:p>
                      <a:pPr algn="just">
                        <a:spcAft>
                          <a:spcPts val="0"/>
                        </a:spcAft>
                      </a:pPr>
                      <a:endParaRPr lang="en-IN" sz="1400" i="0" dirty="0">
                        <a:effectLst/>
                        <a:latin typeface="+mj-lt"/>
                        <a:ea typeface="Times New Roman" panose="02020603050405020304" pitchFamily="18" charset="0"/>
                      </a:endParaRPr>
                    </a:p>
                    <a:p>
                      <a:pPr marL="457200" algn="just">
                        <a:spcAft>
                          <a:spcPts val="0"/>
                        </a:spcAft>
                      </a:pPr>
                      <a:endParaRPr lang="en-IN" sz="1400" i="0" dirty="0">
                        <a:effectLst/>
                        <a:latin typeface="+mj-lt"/>
                        <a:ea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102870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PEOs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just">
                        <a:spcAft>
                          <a:spcPts val="0"/>
                        </a:spcAft>
                      </a:pPr>
                      <a:endParaRPr lang="en-IN" sz="1400" i="0" dirty="0">
                        <a:effectLst/>
                        <a:latin typeface="+mj-lt"/>
                        <a:ea typeface="Times New Roman" panose="02020603050405020304" pitchFamily="18" charset="0"/>
                      </a:endParaRPr>
                    </a:p>
                    <a:p>
                      <a:pPr marL="342900" lvl="0" indent="-342900" algn="just">
                        <a:spcAft>
                          <a:spcPts val="0"/>
                        </a:spcAft>
                        <a:buFont typeface="Symbol" panose="05050102010706020507" pitchFamily="18" charset="2"/>
                        <a:buChar char=""/>
                      </a:pPr>
                      <a:r>
                        <a:rPr lang="en-IN" sz="1400" i="0" dirty="0">
                          <a:solidFill>
                            <a:srgbClr val="000000"/>
                          </a:solidFill>
                          <a:effectLst/>
                          <a:latin typeface="+mj-lt"/>
                          <a:ea typeface="Times New Roman" panose="02020603050405020304" pitchFamily="18" charset="0"/>
                        </a:rPr>
                        <a:t>Proactively provide innovations solutions for societal problems to promote life-long learning.</a:t>
                      </a:r>
                    </a:p>
                    <a:p>
                      <a:pPr marL="457200" algn="just">
                        <a:spcAft>
                          <a:spcPts val="0"/>
                        </a:spcAft>
                      </a:pPr>
                      <a:endParaRPr lang="en-IN" sz="1400" i="0" dirty="0">
                        <a:effectLst/>
                        <a:latin typeface="+mj-lt"/>
                        <a:ea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bl>
          </a:graphicData>
        </a:graphic>
      </p:graphicFrame>
      <p:sp>
        <p:nvSpPr>
          <p:cNvPr id="3" name="Footer Placeholder 4"/>
          <p:cNvSpPr txBox="1"/>
          <p:nvPr/>
        </p:nvSpPr>
        <p:spPr>
          <a:xfrm>
            <a:off x="4705350" y="6356351"/>
            <a:ext cx="405765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Aarushi Thusu         ACSAI0622 Social Media Analytics     Unit 5</a:t>
            </a:r>
          </a:p>
        </p:txBody>
      </p:sp>
      <p:pic>
        <p:nvPicPr>
          <p:cNvPr id="10" name="Picture 9" descr="A black and red logo&#10;&#10;Description automatically generated">
            <a:extLst>
              <a:ext uri="{FF2B5EF4-FFF2-40B4-BE49-F238E27FC236}">
                <a16:creationId xmlns:a16="http://schemas.microsoft.com/office/drawing/2014/main" id="{D482861F-6499-316D-1C34-B01A63DF9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122BDB43-DCD5-C684-4390-5FC73D7AFD83}"/>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Program Educational Objectives</a:t>
            </a:r>
            <a:endParaRPr lang="en-US" sz="2800" dirty="0"/>
          </a:p>
        </p:txBody>
      </p:sp>
      <p:sp>
        <p:nvSpPr>
          <p:cNvPr id="2" name="Footer Placeholder 1">
            <a:extLst>
              <a:ext uri="{FF2B5EF4-FFF2-40B4-BE49-F238E27FC236}">
                <a16:creationId xmlns:a16="http://schemas.microsoft.com/office/drawing/2014/main" id="{803567DA-4D11-B9EA-60C7-78B75A0C90D4}"/>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72493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670ED7-46A1-4477-A645-BE5B36C04ABF}" type="datetime1">
              <a:rPr lang="en-US" smtClean="0"/>
              <a:t>12/29/2024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19</a:t>
            </a:fld>
            <a:endParaRPr lang="en-US" dirty="0"/>
          </a:p>
        </p:txBody>
      </p:sp>
      <p:pic>
        <p:nvPicPr>
          <p:cNvPr id="8" name="Picture 7"/>
          <p:cNvPicPr>
            <a:picLocks noChangeAspect="1"/>
          </p:cNvPicPr>
          <p:nvPr/>
        </p:nvPicPr>
        <p:blipFill>
          <a:blip r:embed="rId2"/>
          <a:stretch>
            <a:fillRect/>
          </a:stretch>
        </p:blipFill>
        <p:spPr>
          <a:xfrm>
            <a:off x="2409825" y="1423136"/>
            <a:ext cx="8058150" cy="4149850"/>
          </a:xfrm>
          <a:prstGeom prst="rect">
            <a:avLst/>
          </a:prstGeom>
        </p:spPr>
      </p:pic>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Pattern of External Exam Question Paper</a:t>
            </a:r>
            <a:endParaRPr lang="en-US" sz="2800" dirty="0"/>
          </a:p>
        </p:txBody>
      </p:sp>
    </p:spTree>
    <p:extLst>
      <p:ext uri="{BB962C8B-B14F-4D97-AF65-F5344CB8AC3E}">
        <p14:creationId xmlns:p14="http://schemas.microsoft.com/office/powerpoint/2010/main" val="1103678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Faculty Introduction</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7805EBDC-B611-4E79-A28F-A932DDCAA48D}" type="datetime1">
              <a:rPr lang="en-US" smtClean="0"/>
              <a:t>12/29/2024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2</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Kr. Gupta     Data Analytics ACSAI0512                      Unit Number 1</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18" name="Table 17">
            <a:extLst>
              <a:ext uri="{FF2B5EF4-FFF2-40B4-BE49-F238E27FC236}">
                <a16:creationId xmlns:a16="http://schemas.microsoft.com/office/drawing/2014/main" id="{55140C81-AEE7-2420-4038-EF55691C1D41}"/>
              </a:ext>
            </a:extLst>
          </p:cNvPr>
          <p:cNvGraphicFramePr>
            <a:graphicFrameLocks noGrp="1"/>
          </p:cNvGraphicFramePr>
          <p:nvPr>
            <p:extLst>
              <p:ext uri="{D42A27DB-BD31-4B8C-83A1-F6EECF244321}">
                <p14:modId xmlns:p14="http://schemas.microsoft.com/office/powerpoint/2010/main" val="3633365076"/>
              </p:ext>
            </p:extLst>
          </p:nvPr>
        </p:nvGraphicFramePr>
        <p:xfrm>
          <a:off x="1900237" y="1947862"/>
          <a:ext cx="8391525" cy="2962275"/>
        </p:xfrm>
        <a:graphic>
          <a:graphicData uri="http://schemas.openxmlformats.org/drawingml/2006/table">
            <a:tbl>
              <a:tblPr bandRow="1">
                <a:tableStyleId>{5C22544A-7EE6-4342-B048-85BDC9FD1C3A}</a:tableStyleId>
              </a:tblPr>
              <a:tblGrid>
                <a:gridCol w="1809750">
                  <a:extLst>
                    <a:ext uri="{9D8B030D-6E8A-4147-A177-3AD203B41FA5}">
                      <a16:colId xmlns:a16="http://schemas.microsoft.com/office/drawing/2014/main" val="2106345043"/>
                    </a:ext>
                  </a:extLst>
                </a:gridCol>
                <a:gridCol w="6581775">
                  <a:extLst>
                    <a:ext uri="{9D8B030D-6E8A-4147-A177-3AD203B41FA5}">
                      <a16:colId xmlns:a16="http://schemas.microsoft.com/office/drawing/2014/main" val="695535554"/>
                    </a:ext>
                  </a:extLst>
                </a:gridCol>
              </a:tblGrid>
              <a:tr h="400050">
                <a:tc>
                  <a:txBody>
                    <a:bodyPr/>
                    <a:lstStyle/>
                    <a:p>
                      <a:pPr algn="l" fontAlgn="base"/>
                      <a:r>
                        <a:rPr lang="en-US" sz="2000" b="1" i="0">
                          <a:solidFill>
                            <a:srgbClr val="000000"/>
                          </a:solidFill>
                          <a:effectLst/>
                          <a:latin typeface="Calibri" panose="020F0502020204030204" pitchFamily="34" charset="0"/>
                        </a:rPr>
                        <a:t>Name</a:t>
                      </a:r>
                      <a:endParaRPr lang="en-US" b="1"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14288" cap="flat" cmpd="sng" algn="ctr">
                      <a:solidFill>
                        <a:srgbClr val="70AD47"/>
                      </a:solidFill>
                      <a:prstDash val="solid"/>
                      <a:round/>
                      <a:headEnd type="none" w="med" len="med"/>
                      <a:tailEnd type="none" w="med" len="med"/>
                    </a:lnB>
                    <a:noFill/>
                  </a:tcPr>
                </a:tc>
                <a:tc>
                  <a:txBody>
                    <a:bodyPr/>
                    <a:lstStyle/>
                    <a:p>
                      <a:pPr algn="l" fontAlgn="base"/>
                      <a:r>
                        <a:rPr lang="en-US" sz="2000" b="1" i="0" dirty="0">
                          <a:solidFill>
                            <a:srgbClr val="000000"/>
                          </a:solidFill>
                          <a:effectLst/>
                          <a:latin typeface="Calibri" panose="020F0502020204030204" pitchFamily="34" charset="0"/>
                        </a:rPr>
                        <a:t>D</a:t>
                      </a:r>
                      <a:r>
                        <a:rPr lang="en-IN" sz="2000" b="1" i="0" dirty="0">
                          <a:solidFill>
                            <a:srgbClr val="000000"/>
                          </a:solidFill>
                          <a:effectLst/>
                          <a:latin typeface="Calibri" panose="020F0502020204030204" pitchFamily="34" charset="0"/>
                        </a:rPr>
                        <a:t>r. Kumod Kumar Gupta</a:t>
                      </a:r>
                      <a:endParaRPr lang="en-IN" b="1" i="0" dirty="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14288"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259347396"/>
                  </a:ext>
                </a:extLst>
              </a:tr>
              <a:tr h="400050">
                <a:tc>
                  <a:txBody>
                    <a:bodyPr/>
                    <a:lstStyle/>
                    <a:p>
                      <a:pPr algn="l" fontAlgn="base"/>
                      <a:r>
                        <a:rPr lang="en-US" sz="2000" b="0" i="0">
                          <a:solidFill>
                            <a:srgbClr val="000000"/>
                          </a:solidFill>
                          <a:effectLst/>
                          <a:latin typeface="Calibri" panose="020F0502020204030204" pitchFamily="34" charset="0"/>
                        </a:rPr>
                        <a:t>Qualification</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14288"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US" sz="2000" b="0" i="0" dirty="0">
                          <a:solidFill>
                            <a:srgbClr val="000000"/>
                          </a:solidFill>
                          <a:effectLst/>
                          <a:latin typeface="Calibri" panose="020F0502020204030204" pitchFamily="34" charset="0"/>
                        </a:rPr>
                        <a:t>PhD (Artificial Intelligence)</a:t>
                      </a:r>
                      <a:endParaRPr lang="en-US" b="0" i="0" dirty="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14288"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1419813011"/>
                  </a:ext>
                </a:extLst>
              </a:tr>
              <a:tr h="400050">
                <a:tc>
                  <a:txBody>
                    <a:bodyPr/>
                    <a:lstStyle/>
                    <a:p>
                      <a:pPr algn="l" fontAlgn="base"/>
                      <a:r>
                        <a:rPr lang="en-US" sz="2000" b="0" i="0">
                          <a:solidFill>
                            <a:srgbClr val="000000"/>
                          </a:solidFill>
                          <a:effectLst/>
                          <a:latin typeface="Calibri" panose="020F0502020204030204" pitchFamily="34" charset="0"/>
                        </a:rPr>
                        <a:t>Designation</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US" sz="2000" b="0" i="0">
                          <a:solidFill>
                            <a:srgbClr val="000000"/>
                          </a:solidFill>
                          <a:effectLst/>
                          <a:latin typeface="Calibri" panose="020F0502020204030204" pitchFamily="34" charset="0"/>
                        </a:rPr>
                        <a:t>Assistant Professor</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160535922"/>
                  </a:ext>
                </a:extLst>
              </a:tr>
              <a:tr h="400050">
                <a:tc>
                  <a:txBody>
                    <a:bodyPr/>
                    <a:lstStyle/>
                    <a:p>
                      <a:pPr algn="l" fontAlgn="base"/>
                      <a:r>
                        <a:rPr lang="en-US" sz="2000" b="0" i="0">
                          <a:solidFill>
                            <a:srgbClr val="000000"/>
                          </a:solidFill>
                          <a:effectLst/>
                          <a:latin typeface="Calibri" panose="020F0502020204030204" pitchFamily="34" charset="0"/>
                        </a:rPr>
                        <a:t>Department</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IN" sz="2000" b="0" i="0" dirty="0">
                          <a:solidFill>
                            <a:srgbClr val="000000"/>
                          </a:solidFill>
                          <a:effectLst/>
                          <a:latin typeface="Calibri" panose="020F0502020204030204" pitchFamily="34" charset="0"/>
                        </a:rPr>
                        <a:t>CSE-AI</a:t>
                      </a:r>
                      <a:endParaRPr lang="en-IN" b="0" i="0" dirty="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2461800535"/>
                  </a:ext>
                </a:extLst>
              </a:tr>
              <a:tr h="400050">
                <a:tc>
                  <a:txBody>
                    <a:bodyPr/>
                    <a:lstStyle/>
                    <a:p>
                      <a:pPr algn="l" fontAlgn="base"/>
                      <a:r>
                        <a:rPr lang="en-US" sz="2000" b="0" i="0">
                          <a:solidFill>
                            <a:srgbClr val="000000"/>
                          </a:solidFill>
                          <a:effectLst/>
                          <a:latin typeface="Calibri" panose="020F0502020204030204" pitchFamily="34" charset="0"/>
                        </a:rPr>
                        <a:t>NIET Experience</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US" sz="2000" b="0" i="0" dirty="0">
                          <a:solidFill>
                            <a:srgbClr val="000000"/>
                          </a:solidFill>
                          <a:effectLst/>
                          <a:latin typeface="Calibri" panose="020F0502020204030204" pitchFamily="34" charset="0"/>
                        </a:rPr>
                        <a:t>3 Years</a:t>
                      </a:r>
                      <a:endParaRPr lang="en-US" b="0" i="0" dirty="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0745346"/>
                  </a:ext>
                </a:extLst>
              </a:tr>
              <a:tr h="962025">
                <a:tc>
                  <a:txBody>
                    <a:bodyPr/>
                    <a:lstStyle/>
                    <a:p>
                      <a:pPr algn="l" fontAlgn="base"/>
                      <a:r>
                        <a:rPr lang="en-US" sz="2000" b="0" i="0">
                          <a:solidFill>
                            <a:srgbClr val="000000"/>
                          </a:solidFill>
                          <a:effectLst/>
                          <a:latin typeface="Calibri" panose="020F0502020204030204" pitchFamily="34" charset="0"/>
                        </a:rPr>
                        <a:t>Subject Taught</a:t>
                      </a:r>
                      <a:endParaRPr lang="en-US" b="0" i="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just" fontAlgn="base"/>
                      <a:r>
                        <a:rPr lang="en-US" sz="2000" b="0" i="0" dirty="0">
                          <a:solidFill>
                            <a:srgbClr val="000000"/>
                          </a:solidFill>
                          <a:effectLst/>
                          <a:latin typeface="Calibri" panose="020F0502020204030204" pitchFamily="34" charset="0"/>
                        </a:rPr>
                        <a:t>Data Analytics, Introduction to Artificial Intelligence, Social Media Analytics, Cyber Security</a:t>
                      </a:r>
                      <a:endParaRPr lang="en-US" b="0" i="0" dirty="0">
                        <a:solidFill>
                          <a:srgbClr val="000000"/>
                        </a:solidFill>
                        <a:effectLst/>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802733754"/>
                  </a:ext>
                </a:extLst>
              </a:tr>
            </a:tbl>
          </a:graphicData>
        </a:graphic>
      </p:graphicFrame>
    </p:spTree>
    <p:extLst>
      <p:ext uri="{BB962C8B-B14F-4D97-AF65-F5344CB8AC3E}">
        <p14:creationId xmlns:p14="http://schemas.microsoft.com/office/powerpoint/2010/main" val="1296927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A20BD2-631B-417D-810F-85490EE13AE7}" type="datetime1">
              <a:rPr lang="en-US" smtClean="0"/>
              <a:t>12/29/2024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20</a:t>
            </a:fld>
            <a:endParaRPr lang="en-US" dirty="0"/>
          </a:p>
        </p:txBody>
      </p:sp>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Pattern of External Exam Question Paper</a:t>
            </a:r>
            <a:endParaRPr lang="en-US" sz="2800" dirty="0"/>
          </a:p>
        </p:txBody>
      </p:sp>
      <p:pic>
        <p:nvPicPr>
          <p:cNvPr id="2" name="Picture 1" descr="A close-up of a question&#10;&#10;Description automatically generated">
            <a:extLst>
              <a:ext uri="{FF2B5EF4-FFF2-40B4-BE49-F238E27FC236}">
                <a16:creationId xmlns:a16="http://schemas.microsoft.com/office/drawing/2014/main" id="{32373EC9-9A42-5FE0-5F21-D24EBC78FB40}"/>
              </a:ext>
            </a:extLst>
          </p:cNvPr>
          <p:cNvPicPr>
            <a:picLocks noChangeAspect="1"/>
          </p:cNvPicPr>
          <p:nvPr/>
        </p:nvPicPr>
        <p:blipFill>
          <a:blip r:embed="rId3"/>
          <a:stretch>
            <a:fillRect/>
          </a:stretch>
        </p:blipFill>
        <p:spPr>
          <a:xfrm>
            <a:off x="1952625" y="1376363"/>
            <a:ext cx="8286750" cy="4105275"/>
          </a:xfrm>
          <a:prstGeom prst="rect">
            <a:avLst/>
          </a:prstGeom>
        </p:spPr>
      </p:pic>
    </p:spTree>
    <p:extLst>
      <p:ext uri="{BB962C8B-B14F-4D97-AF65-F5344CB8AC3E}">
        <p14:creationId xmlns:p14="http://schemas.microsoft.com/office/powerpoint/2010/main" val="1450994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5D5C75-997F-468A-BEA3-D792F3A9A81A}" type="datetime1">
              <a:rPr lang="en-US" smtClean="0"/>
              <a:t>12/29/2024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21</a:t>
            </a:fld>
            <a:endParaRPr lang="en-US" dirty="0"/>
          </a:p>
        </p:txBody>
      </p:sp>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Pattern of External Exam Question Paper</a:t>
            </a:r>
            <a:endParaRPr lang="en-US" sz="2800" dirty="0"/>
          </a:p>
        </p:txBody>
      </p:sp>
      <p:pic>
        <p:nvPicPr>
          <p:cNvPr id="3" name="Picture 2" descr="A screenshot of a questionnaire&#10;&#10;Description automatically generated">
            <a:extLst>
              <a:ext uri="{FF2B5EF4-FFF2-40B4-BE49-F238E27FC236}">
                <a16:creationId xmlns:a16="http://schemas.microsoft.com/office/drawing/2014/main" id="{9173AD01-3F4C-45AE-C6EC-186BD90DF81E}"/>
              </a:ext>
            </a:extLst>
          </p:cNvPr>
          <p:cNvPicPr>
            <a:picLocks noChangeAspect="1"/>
          </p:cNvPicPr>
          <p:nvPr/>
        </p:nvPicPr>
        <p:blipFill>
          <a:blip r:embed="rId3"/>
          <a:stretch>
            <a:fillRect/>
          </a:stretch>
        </p:blipFill>
        <p:spPr>
          <a:xfrm>
            <a:off x="1838325" y="1419225"/>
            <a:ext cx="8515350" cy="4019550"/>
          </a:xfrm>
          <a:prstGeom prst="rect">
            <a:avLst/>
          </a:prstGeom>
        </p:spPr>
      </p:pic>
    </p:spTree>
    <p:extLst>
      <p:ext uri="{BB962C8B-B14F-4D97-AF65-F5344CB8AC3E}">
        <p14:creationId xmlns:p14="http://schemas.microsoft.com/office/powerpoint/2010/main" val="3338699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F8FD9B-A314-4AF9-A5E6-0397F9CADC12}" type="datetime1">
              <a:rPr lang="en-US" smtClean="0"/>
              <a:t>12/29/2024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22</a:t>
            </a:fld>
            <a:endParaRPr lang="en-US" dirty="0"/>
          </a:p>
        </p:txBody>
      </p:sp>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Pattern of External Exam Question Paper</a:t>
            </a:r>
            <a:endParaRPr lang="en-US" sz="2800" dirty="0"/>
          </a:p>
        </p:txBody>
      </p:sp>
      <p:pic>
        <p:nvPicPr>
          <p:cNvPr id="2" name="Picture 1">
            <a:extLst>
              <a:ext uri="{FF2B5EF4-FFF2-40B4-BE49-F238E27FC236}">
                <a16:creationId xmlns:a16="http://schemas.microsoft.com/office/drawing/2014/main" id="{B00BB3D2-ED82-AA30-7628-DEED252A9F69}"/>
              </a:ext>
            </a:extLst>
          </p:cNvPr>
          <p:cNvPicPr>
            <a:picLocks noChangeAspect="1"/>
          </p:cNvPicPr>
          <p:nvPr/>
        </p:nvPicPr>
        <p:blipFill>
          <a:blip r:embed="rId3"/>
          <a:stretch>
            <a:fillRect/>
          </a:stretch>
        </p:blipFill>
        <p:spPr>
          <a:xfrm>
            <a:off x="1895475" y="1376363"/>
            <a:ext cx="8401050" cy="4105275"/>
          </a:xfrm>
          <a:prstGeom prst="rect">
            <a:avLst/>
          </a:prstGeom>
        </p:spPr>
      </p:pic>
    </p:spTree>
    <p:extLst>
      <p:ext uri="{BB962C8B-B14F-4D97-AF65-F5344CB8AC3E}">
        <p14:creationId xmlns:p14="http://schemas.microsoft.com/office/powerpoint/2010/main" val="434431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A228EF-4F3E-448F-9D83-203D1B1CA942}" type="datetime1">
              <a:rPr lang="en-US" smtClean="0"/>
              <a:t>12/29/2024</a:t>
            </a:fld>
            <a:endParaRPr lang="en-US" dirty="0"/>
          </a:p>
        </p:txBody>
      </p:sp>
      <p:sp>
        <p:nvSpPr>
          <p:cNvPr id="5" name="Footer Placeholder 4"/>
          <p:cNvSpPr>
            <a:spLocks noGrp="1"/>
          </p:cNvSpPr>
          <p:nvPr>
            <p:ph type="ftr" sz="quarter" idx="11"/>
          </p:nvPr>
        </p:nvSpPr>
        <p:spPr>
          <a:xfrm>
            <a:off x="4552950" y="5969573"/>
            <a:ext cx="3771900" cy="575768"/>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23</a:t>
            </a:fld>
            <a:endParaRPr lang="en-US" dirty="0"/>
          </a:p>
        </p:txBody>
      </p:sp>
      <p:sp>
        <p:nvSpPr>
          <p:cNvPr id="9" name="Content Placeholder 2"/>
          <p:cNvSpPr>
            <a:spLocks noGrp="1"/>
          </p:cNvSpPr>
          <p:nvPr>
            <p:ph idx="1"/>
          </p:nvPr>
        </p:nvSpPr>
        <p:spPr>
          <a:xfrm>
            <a:off x="2209800" y="1657351"/>
            <a:ext cx="8286750" cy="3394472"/>
          </a:xfrm>
        </p:spPr>
        <p:txBody>
          <a:bodyPr>
            <a:normAutofit/>
          </a:bodyPr>
          <a:lstStyle/>
          <a:p>
            <a:pPr marL="0" indent="0" algn="just">
              <a:buNone/>
            </a:pPr>
            <a:endParaRPr lang="en-US" sz="2100" dirty="0"/>
          </a:p>
          <a:p>
            <a:pPr>
              <a:buNone/>
            </a:pPr>
            <a:endParaRPr lang="en-US" dirty="0"/>
          </a:p>
        </p:txBody>
      </p:sp>
      <p:sp>
        <p:nvSpPr>
          <p:cNvPr id="8" name="Content Placeholder 2"/>
          <p:cNvSpPr txBox="1"/>
          <p:nvPr/>
        </p:nvSpPr>
        <p:spPr>
          <a:xfrm>
            <a:off x="1703614" y="1654085"/>
            <a:ext cx="8907236" cy="3832316"/>
          </a:xfrm>
          <a:prstGeom prst="rect">
            <a:avLst/>
          </a:prstGeom>
          <a:solidFill>
            <a:schemeClr val="accent5">
              <a:lumMod val="60000"/>
              <a:lumOff val="40000"/>
            </a:schemeClr>
          </a:solidFill>
          <a:ln w="19050">
            <a:solidFill>
              <a:schemeClr val="tx1"/>
            </a:solidFill>
          </a:ln>
        </p:spPr>
        <p:txBody>
          <a:bodyPr vert="horz" lIns="68580" tIns="34290" rIns="68580" bIns="34290" rtlCol="0" anchor="t">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None/>
            </a:pPr>
            <a:r>
              <a:rPr lang="en-US" sz="1800" dirty="0">
                <a:solidFill>
                  <a:srgbClr val="000000"/>
                </a:solidFill>
                <a:latin typeface="Calibri"/>
                <a:ea typeface="Liberation Serif"/>
                <a:cs typeface="Calibri"/>
              </a:rPr>
              <a:t>Data analytics (DA) is </a:t>
            </a:r>
            <a:r>
              <a:rPr lang="en-US" sz="1800" b="1" dirty="0">
                <a:solidFill>
                  <a:srgbClr val="000000"/>
                </a:solidFill>
                <a:latin typeface="Calibri"/>
                <a:ea typeface="Liberation Serif"/>
                <a:cs typeface="Calibri"/>
              </a:rPr>
              <a:t>the area of examining data sets in order to find trends and draw conclusions about the information they contain</a:t>
            </a:r>
            <a:r>
              <a:rPr lang="en-US" sz="1800" dirty="0">
                <a:solidFill>
                  <a:srgbClr val="000000"/>
                </a:solidFill>
                <a:latin typeface="Calibri"/>
                <a:ea typeface="Liberation Serif"/>
                <a:cs typeface="Calibri"/>
              </a:rPr>
              <a:t>. Increasingly, data analytics is done with the aid of specialized systems and software.</a:t>
            </a:r>
            <a:endParaRPr lang="en-US"/>
          </a:p>
          <a:p>
            <a:pPr algn="ctr">
              <a:buNone/>
            </a:pPr>
            <a:endParaRPr lang="en-US" sz="1800" dirty="0">
              <a:solidFill>
                <a:srgbClr val="000000"/>
              </a:solidFill>
              <a:latin typeface="Calibri"/>
              <a:ea typeface="Liberation Serif"/>
              <a:cs typeface="Calibri"/>
            </a:endParaRPr>
          </a:p>
          <a:p>
            <a:pPr marL="372110" indent="-372110" algn="just">
              <a:lnSpc>
                <a:spcPct val="150000"/>
              </a:lnSpc>
              <a:buNone/>
            </a:pPr>
            <a:r>
              <a:rPr lang="en-US" sz="2200" b="1" dirty="0">
                <a:solidFill>
                  <a:srgbClr val="000000"/>
                </a:solidFill>
                <a:latin typeface="Calibri"/>
                <a:ea typeface="Liberation Serif"/>
                <a:cs typeface="Calibri"/>
              </a:rPr>
              <a:t>YouTube/other  Video Links</a:t>
            </a:r>
            <a:endParaRPr lang="en-US" sz="2200" dirty="0">
              <a:solidFill>
                <a:srgbClr val="000000"/>
              </a:solidFill>
              <a:latin typeface="Calibri"/>
              <a:ea typeface="Liberation Serif"/>
              <a:cs typeface="Calibri"/>
            </a:endParaRPr>
          </a:p>
          <a:p>
            <a:pPr marL="0" indent="0">
              <a:spcBef>
                <a:spcPts val="0"/>
              </a:spcBef>
              <a:buNone/>
            </a:pPr>
            <a:r>
              <a:rPr lang="en-US" sz="2200" dirty="0">
                <a:solidFill>
                  <a:srgbClr val="0000FF"/>
                </a:solidFill>
                <a:latin typeface="Calibri"/>
                <a:ea typeface="Liberation Serif"/>
                <a:cs typeface="Calibri"/>
                <a:hlinkClick r:id="rId2">
                  <a:extLst>
                    <a:ext uri="{A12FA001-AC4F-418D-AE19-62706E023703}">
                      <ahyp:hlinkClr xmlns:ahyp="http://schemas.microsoft.com/office/drawing/2018/hyperlinkcolor" val="tx"/>
                    </a:ext>
                  </a:extLst>
                </a:hlinkClick>
              </a:rPr>
              <a:t>https://www.youtube.com/watch?v=KxryzSO1Fjs</a:t>
            </a:r>
            <a:endParaRPr lang="en-US" sz="2200">
              <a:solidFill>
                <a:srgbClr val="000000"/>
              </a:solidFill>
              <a:latin typeface="Calibri"/>
              <a:ea typeface="Liberation Serif"/>
              <a:cs typeface="Calibri"/>
            </a:endParaRPr>
          </a:p>
          <a:p>
            <a:pPr algn="ctr">
              <a:buNone/>
            </a:pPr>
            <a:endParaRPr lang="en-US" sz="1800" dirty="0">
              <a:solidFill>
                <a:srgbClr val="000000"/>
              </a:solidFill>
              <a:latin typeface="Calibri"/>
              <a:ea typeface="Liberation Serif"/>
              <a:cs typeface="Calibri"/>
            </a:endParaRPr>
          </a:p>
          <a:p>
            <a:pPr marL="0" indent="0">
              <a:lnSpc>
                <a:spcPct val="200000"/>
              </a:lnSpc>
              <a:buNone/>
            </a:pPr>
            <a:endParaRPr lang="en-US" sz="2100" u="sng" dirty="0">
              <a:solidFill>
                <a:srgbClr val="000000"/>
              </a:solidFill>
              <a:latin typeface="Calibri"/>
              <a:cs typeface="Calibri"/>
            </a:endParaRPr>
          </a:p>
          <a:p>
            <a:pPr marL="0" indent="0">
              <a:lnSpc>
                <a:spcPct val="200000"/>
              </a:lnSpc>
              <a:buNone/>
            </a:pPr>
            <a:endParaRPr lang="en-US" sz="2100" u="sng" dirty="0">
              <a:solidFill>
                <a:srgbClr val="4F80BC"/>
              </a:solidFill>
              <a:latin typeface="Liberation Serif"/>
              <a:cs typeface="Calibri"/>
            </a:endParaRPr>
          </a:p>
          <a:p>
            <a:pPr marL="0" indent="0">
              <a:lnSpc>
                <a:spcPct val="200000"/>
              </a:lnSpc>
              <a:buNone/>
            </a:pPr>
            <a:endParaRPr lang="en-US" sz="2100" u="sng" dirty="0">
              <a:cs typeface="Calibri"/>
            </a:endParaRPr>
          </a:p>
        </p:txBody>
      </p:sp>
      <p:pic>
        <p:nvPicPr>
          <p:cNvPr id="10" name="Picture 9" descr="A black and red logo&#10;&#10;Description automatically generated">
            <a:extLst>
              <a:ext uri="{FF2B5EF4-FFF2-40B4-BE49-F238E27FC236}">
                <a16:creationId xmlns:a16="http://schemas.microsoft.com/office/drawing/2014/main" id="{04FD6CF7-5E8E-8D96-C47E-5449FCAAE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F4DB231C-3339-D109-D1C3-13E8594DAFD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Brief Introduction about the Subject and Videos</a:t>
            </a:r>
            <a:endParaRPr lang="en-US" sz="2800" dirty="0"/>
          </a:p>
        </p:txBody>
      </p:sp>
    </p:spTree>
    <p:extLst>
      <p:ext uri="{BB962C8B-B14F-4D97-AF65-F5344CB8AC3E}">
        <p14:creationId xmlns:p14="http://schemas.microsoft.com/office/powerpoint/2010/main" val="1796883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B85113-6AE9-4F04-B9BB-AB22E03B682F}" type="datetime1">
              <a:rPr lang="en-US" smtClean="0"/>
              <a:t>12/29/2024</a:t>
            </a:fld>
            <a:endParaRPr lang="en-US" dirty="0"/>
          </a:p>
        </p:txBody>
      </p:sp>
      <p:sp>
        <p:nvSpPr>
          <p:cNvPr id="5" name="Footer Placeholder 4"/>
          <p:cNvSpPr>
            <a:spLocks noGrp="1"/>
          </p:cNvSpPr>
          <p:nvPr>
            <p:ph type="ftr" sz="quarter" idx="11"/>
          </p:nvPr>
        </p:nvSpPr>
        <p:spPr>
          <a:xfrm>
            <a:off x="4552950" y="6347447"/>
            <a:ext cx="4057650" cy="374028"/>
          </a:xfrm>
        </p:spPr>
        <p:txBody>
          <a:bodyPr/>
          <a:lstStyle/>
          <a:p>
            <a:r>
              <a:rPr lang="en-US"/>
              <a:t>Dr. Kumod Kr. Gupta     Data Analytics ACSAI0512                      Unit Number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24</a:t>
            </a:fld>
            <a:endParaRPr lang="en-US" dirty="0"/>
          </a:p>
        </p:txBody>
      </p:sp>
      <p:pic>
        <p:nvPicPr>
          <p:cNvPr id="9" name="Picture 8" descr="A black and red logo&#10;&#10;Description automatically generated">
            <a:extLst>
              <a:ext uri="{FF2B5EF4-FFF2-40B4-BE49-F238E27FC236}">
                <a16:creationId xmlns:a16="http://schemas.microsoft.com/office/drawing/2014/main" id="{B28EBF5D-FE59-5F2F-1115-27D8928E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EFAEA48-14B3-E8ED-CF47-2B98BAADF377}"/>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Unit Content</a:t>
            </a:r>
            <a:endParaRPr lang="en-US" sz="2800" dirty="0"/>
          </a:p>
        </p:txBody>
      </p:sp>
      <p:sp>
        <p:nvSpPr>
          <p:cNvPr id="3" name="Content Placeholder 4">
            <a:extLst>
              <a:ext uri="{FF2B5EF4-FFF2-40B4-BE49-F238E27FC236}">
                <a16:creationId xmlns:a16="http://schemas.microsoft.com/office/drawing/2014/main" id="{7E58C361-552D-3F75-F118-2D684A60CA28}"/>
              </a:ext>
            </a:extLst>
          </p:cNvPr>
          <p:cNvSpPr>
            <a:spLocks noGrp="1"/>
          </p:cNvSpPr>
          <p:nvPr/>
        </p:nvSpPr>
        <p:spPr>
          <a:xfrm>
            <a:off x="1619219" y="1222056"/>
            <a:ext cx="9967823" cy="51236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dirty="0">
                <a:solidFill>
                  <a:schemeClr val="dk1"/>
                </a:solidFill>
                <a:latin typeface="+mj-lt"/>
                <a:cs typeface="Calibri"/>
              </a:rPr>
              <a:t>What is Data Science</a:t>
            </a:r>
            <a:endParaRPr lang="en-US" dirty="0">
              <a:solidFill>
                <a:schemeClr val="dk1"/>
              </a:solidFill>
              <a:latin typeface="+mj-lt"/>
              <a:cs typeface="Calibri"/>
            </a:endParaRPr>
          </a:p>
          <a:p>
            <a:pPr>
              <a:defRPr/>
            </a:pPr>
            <a:r>
              <a:rPr lang="en-US" sz="1800" dirty="0">
                <a:solidFill>
                  <a:schemeClr val="dk1"/>
                </a:solidFill>
                <a:latin typeface="+mj-lt"/>
                <a:cs typeface="Calibri"/>
              </a:rPr>
              <a:t>Big Data, the 5 V’s</a:t>
            </a:r>
            <a:endParaRPr lang="en-US" sz="1800" dirty="0">
              <a:solidFill>
                <a:schemeClr val="dk1"/>
              </a:solidFill>
              <a:cs typeface="Calibri"/>
            </a:endParaRPr>
          </a:p>
          <a:p>
            <a:pPr>
              <a:defRPr/>
            </a:pPr>
            <a:r>
              <a:rPr lang="en-US" sz="1800" dirty="0">
                <a:solidFill>
                  <a:schemeClr val="dk1"/>
                </a:solidFill>
                <a:latin typeface="+mj-lt"/>
                <a:cs typeface="Calibri"/>
              </a:rPr>
              <a:t>Evolution of Data Science</a:t>
            </a:r>
          </a:p>
          <a:p>
            <a:pPr>
              <a:lnSpc>
                <a:spcPct val="100000"/>
              </a:lnSpc>
              <a:spcBef>
                <a:spcPts val="0"/>
              </a:spcBef>
              <a:defRPr/>
            </a:pPr>
            <a:r>
              <a:rPr lang="en-US" sz="1800" dirty="0">
                <a:solidFill>
                  <a:schemeClr val="dk1"/>
                </a:solidFill>
                <a:latin typeface="+mj-lt"/>
                <a:cs typeface="Calibri"/>
              </a:rPr>
              <a:t> Datafication</a:t>
            </a:r>
            <a:endParaRPr lang="en-US" sz="1800" dirty="0">
              <a:latin typeface="+mj-lt"/>
              <a:cs typeface="Calibri"/>
            </a:endParaRPr>
          </a:p>
          <a:p>
            <a:pPr>
              <a:lnSpc>
                <a:spcPct val="100000"/>
              </a:lnSpc>
              <a:spcBef>
                <a:spcPts val="0"/>
              </a:spcBef>
              <a:defRPr/>
            </a:pPr>
            <a:r>
              <a:rPr lang="en-US" sz="1800" dirty="0">
                <a:solidFill>
                  <a:schemeClr val="dk1"/>
                </a:solidFill>
                <a:latin typeface="+mj-lt"/>
                <a:cs typeface="Calibri"/>
              </a:rPr>
              <a:t> Skill sets needed</a:t>
            </a:r>
            <a:endParaRPr lang="en-US" sz="1800" dirty="0">
              <a:latin typeface="+mj-lt"/>
              <a:cs typeface="Calibri"/>
            </a:endParaRPr>
          </a:p>
          <a:p>
            <a:pPr>
              <a:lnSpc>
                <a:spcPct val="100000"/>
              </a:lnSpc>
              <a:spcBef>
                <a:spcPts val="0"/>
              </a:spcBef>
              <a:defRPr/>
            </a:pPr>
            <a:r>
              <a:rPr lang="en-US" sz="1800" dirty="0">
                <a:solidFill>
                  <a:schemeClr val="dk1"/>
                </a:solidFill>
                <a:latin typeface="+mj-lt"/>
                <a:cs typeface="Calibri"/>
              </a:rPr>
              <a:t> Data Science Lifecycle </a:t>
            </a:r>
            <a:endParaRPr lang="en-US" sz="1800" dirty="0">
              <a:latin typeface="+mj-lt"/>
              <a:cs typeface="Calibri"/>
            </a:endParaRPr>
          </a:p>
          <a:p>
            <a:pPr>
              <a:lnSpc>
                <a:spcPct val="100000"/>
              </a:lnSpc>
              <a:spcBef>
                <a:spcPts val="0"/>
              </a:spcBef>
              <a:defRPr/>
            </a:pPr>
            <a:r>
              <a:rPr lang="en-US" sz="1800" dirty="0">
                <a:solidFill>
                  <a:schemeClr val="dk1"/>
                </a:solidFill>
                <a:latin typeface="+mj-lt"/>
                <a:cs typeface="Calibri"/>
              </a:rPr>
              <a:t>Types of Data Analysis</a:t>
            </a:r>
            <a:endParaRPr lang="en-US" sz="1800" dirty="0">
              <a:latin typeface="+mj-lt"/>
              <a:cs typeface="Calibri"/>
            </a:endParaRPr>
          </a:p>
          <a:p>
            <a:pPr>
              <a:lnSpc>
                <a:spcPct val="100000"/>
              </a:lnSpc>
              <a:spcBef>
                <a:spcPts val="0"/>
              </a:spcBef>
              <a:defRPr/>
            </a:pPr>
            <a:r>
              <a:rPr lang="en-US" sz="1800" dirty="0">
                <a:solidFill>
                  <a:schemeClr val="dk1"/>
                </a:solidFill>
                <a:latin typeface="+mj-lt"/>
                <a:cs typeface="Calibri"/>
              </a:rPr>
              <a:t>Data Science Tools and technologies</a:t>
            </a:r>
          </a:p>
          <a:p>
            <a:pPr>
              <a:lnSpc>
                <a:spcPct val="100000"/>
              </a:lnSpc>
              <a:spcBef>
                <a:spcPts val="0"/>
              </a:spcBef>
              <a:defRPr/>
            </a:pPr>
            <a:r>
              <a:rPr lang="en-US" sz="1800" dirty="0">
                <a:solidFill>
                  <a:schemeClr val="dk1"/>
                </a:solidFill>
                <a:latin typeface="+mj-lt"/>
                <a:cs typeface="Calibri"/>
              </a:rPr>
              <a:t> Need for Data Science</a:t>
            </a:r>
            <a:endParaRPr lang="en-US" sz="1800" dirty="0">
              <a:latin typeface="+mj-lt"/>
              <a:cs typeface="Calibri"/>
            </a:endParaRPr>
          </a:p>
          <a:p>
            <a:pPr>
              <a:lnSpc>
                <a:spcPct val="100000"/>
              </a:lnSpc>
              <a:spcBef>
                <a:spcPts val="0"/>
              </a:spcBef>
              <a:defRPr/>
            </a:pPr>
            <a:r>
              <a:rPr lang="en-US" sz="1800" dirty="0">
                <a:solidFill>
                  <a:schemeClr val="dk1"/>
                </a:solidFill>
                <a:latin typeface="+mj-lt"/>
                <a:cs typeface="Calibri"/>
              </a:rPr>
              <a:t> Analysis Vs Analytics Vs Reporting</a:t>
            </a:r>
            <a:endParaRPr lang="en-US" sz="1800" dirty="0">
              <a:latin typeface="+mj-lt"/>
              <a:cs typeface="Calibri"/>
            </a:endParaRPr>
          </a:p>
          <a:p>
            <a:pPr>
              <a:lnSpc>
                <a:spcPct val="100000"/>
              </a:lnSpc>
              <a:spcBef>
                <a:spcPts val="0"/>
              </a:spcBef>
              <a:defRPr/>
            </a:pPr>
            <a:r>
              <a:rPr lang="en-US" sz="1800" dirty="0">
                <a:solidFill>
                  <a:schemeClr val="dk1"/>
                </a:solidFill>
                <a:latin typeface="+mj-lt"/>
                <a:cs typeface="Calibri"/>
              </a:rPr>
              <a:t>Big Data Ecosystem</a:t>
            </a:r>
          </a:p>
          <a:p>
            <a:pPr>
              <a:lnSpc>
                <a:spcPct val="100000"/>
              </a:lnSpc>
              <a:spcBef>
                <a:spcPts val="0"/>
              </a:spcBef>
              <a:defRPr/>
            </a:pPr>
            <a:r>
              <a:rPr lang="en-US" sz="1800" dirty="0">
                <a:solidFill>
                  <a:schemeClr val="dk1"/>
                </a:solidFill>
                <a:latin typeface="+mj-lt"/>
                <a:cs typeface="Calibri"/>
              </a:rPr>
              <a:t>Future of Data Science</a:t>
            </a:r>
          </a:p>
          <a:p>
            <a:pPr>
              <a:lnSpc>
                <a:spcPct val="100000"/>
              </a:lnSpc>
              <a:spcBef>
                <a:spcPts val="0"/>
              </a:spcBef>
              <a:defRPr/>
            </a:pPr>
            <a:r>
              <a:rPr lang="en-US" sz="1800" dirty="0">
                <a:solidFill>
                  <a:schemeClr val="dk1"/>
                </a:solidFill>
                <a:latin typeface="+mj-lt"/>
                <a:cs typeface="Calibri"/>
              </a:rPr>
              <a:t>Applications of Data Science in various fields</a:t>
            </a:r>
          </a:p>
          <a:p>
            <a:pPr>
              <a:lnSpc>
                <a:spcPct val="100000"/>
              </a:lnSpc>
              <a:spcBef>
                <a:spcPts val="0"/>
              </a:spcBef>
              <a:defRPr/>
            </a:pPr>
            <a:r>
              <a:rPr lang="en-US" sz="1800" dirty="0">
                <a:solidFill>
                  <a:schemeClr val="dk1"/>
                </a:solidFill>
                <a:latin typeface="+mj-lt"/>
                <a:cs typeface="Calibri"/>
              </a:rPr>
              <a:t> Crowd sourcing analytics</a:t>
            </a:r>
            <a:endParaRPr lang="en-US" sz="1800" dirty="0">
              <a:latin typeface="+mj-lt"/>
              <a:cs typeface="Calibri"/>
            </a:endParaRPr>
          </a:p>
          <a:p>
            <a:pPr>
              <a:lnSpc>
                <a:spcPct val="100000"/>
              </a:lnSpc>
              <a:spcBef>
                <a:spcPts val="0"/>
              </a:spcBef>
              <a:defRPr/>
            </a:pPr>
            <a:r>
              <a:rPr lang="en-US" sz="1800" dirty="0">
                <a:solidFill>
                  <a:schemeClr val="dk1"/>
                </a:solidFill>
                <a:latin typeface="+mj-lt"/>
                <a:cs typeface="Calibri"/>
              </a:rPr>
              <a:t>Data Security Issues</a:t>
            </a:r>
          </a:p>
          <a:p>
            <a:pPr>
              <a:lnSpc>
                <a:spcPct val="100000"/>
              </a:lnSpc>
              <a:spcBef>
                <a:spcPts val="0"/>
              </a:spcBef>
              <a:defRPr/>
            </a:pPr>
            <a:r>
              <a:rPr lang="en-US" sz="1800" dirty="0">
                <a:solidFill>
                  <a:schemeClr val="dk1"/>
                </a:solidFill>
                <a:latin typeface="+mj-lt"/>
                <a:cs typeface="Calibri"/>
              </a:rPr>
              <a:t>Use cases of Data science-Facebook ,Netflix, Amazon, Uber, Airbnb.</a:t>
            </a:r>
          </a:p>
          <a:p>
            <a:pPr>
              <a:defRPr/>
            </a:pPr>
            <a:endParaRPr lang="en-US" sz="2650" dirty="0">
              <a:latin typeface="+mj-lt"/>
              <a:cs typeface="Calibri"/>
            </a:endParaRPr>
          </a:p>
          <a:p>
            <a:pPr>
              <a:buNone/>
              <a:defRPr/>
            </a:pPr>
            <a:endParaRPr lang="en-US" altLang="en-US" sz="2400" dirty="0">
              <a:latin typeface="Times New Roman" panose="02020603050405020304" pitchFamily="18" charset="0"/>
              <a:cs typeface="Times New Roman" panose="02020603050405020304" pitchFamily="18" charset="0"/>
            </a:endParaRPr>
          </a:p>
          <a:p>
            <a:pPr>
              <a:buNone/>
              <a:defRPr/>
            </a:pPr>
            <a:endParaRPr lang="en-US" altLang="en-US" sz="2400" dirty="0">
              <a:latin typeface="Calibri"/>
              <a:cs typeface="Calibri"/>
            </a:endParaRPr>
          </a:p>
          <a:p>
            <a:pPr marL="0" indent="0" algn="just" eaLnBrk="1" hangingPunct="1">
              <a:buFont typeface="Arial" panose="020B0604020202020204" pitchFamily="34" charset="0"/>
              <a:buNone/>
              <a:defRPr/>
            </a:pPr>
            <a:endParaRPr lang="en-US" sz="4267" dirty="0">
              <a:latin typeface="Calibri"/>
              <a:cs typeface="Calibri"/>
            </a:endParaRPr>
          </a:p>
        </p:txBody>
      </p:sp>
    </p:spTree>
    <p:extLst>
      <p:ext uri="{BB962C8B-B14F-4D97-AF65-F5344CB8AC3E}">
        <p14:creationId xmlns:p14="http://schemas.microsoft.com/office/powerpoint/2010/main" val="3613627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9"/>
          <p:cNvSpPr txBox="1">
            <a:spLocks noGrp="1"/>
          </p:cNvSpPr>
          <p:nvPr>
            <p:ph type="body" idx="1"/>
          </p:nvPr>
        </p:nvSpPr>
        <p:spPr>
          <a:xfrm>
            <a:off x="1828800" y="1143000"/>
            <a:ext cx="8382000" cy="4800600"/>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Clr>
                <a:schemeClr val="dk1"/>
              </a:buClr>
              <a:buSzPts val="2000"/>
              <a:buFont typeface="Noto Sans Symbols"/>
              <a:buChar char="⮚"/>
            </a:pPr>
            <a:r>
              <a:rPr lang="en-US" sz="2000" dirty="0">
                <a:latin typeface="Calibri" pitchFamily="34" charset="0"/>
                <a:ea typeface="Times New Roman"/>
                <a:cs typeface="Calibri" pitchFamily="34" charset="0"/>
                <a:sym typeface="Times New Roman"/>
              </a:rPr>
              <a:t>Understand the significance Data Science in Industry.</a:t>
            </a:r>
            <a:endParaRPr>
              <a:latin typeface="Calibri" pitchFamily="34" charset="0"/>
              <a:cs typeface="Calibri" pitchFamily="34" charset="0"/>
            </a:endParaRPr>
          </a:p>
          <a:p>
            <a:pPr marL="342900" lvl="0" indent="-342900" algn="just" rtl="0">
              <a:lnSpc>
                <a:spcPct val="150000"/>
              </a:lnSpc>
              <a:spcBef>
                <a:spcPts val="400"/>
              </a:spcBef>
              <a:spcAft>
                <a:spcPts val="0"/>
              </a:spcAft>
              <a:buClr>
                <a:schemeClr val="dk1"/>
              </a:buClr>
              <a:buSzPts val="2000"/>
              <a:buFont typeface="Noto Sans Symbols"/>
              <a:buChar char="⮚"/>
            </a:pPr>
            <a:r>
              <a:rPr lang="en-US" sz="2000" dirty="0">
                <a:latin typeface="Calibri" pitchFamily="34" charset="0"/>
                <a:ea typeface="Times New Roman"/>
                <a:cs typeface="Calibri" pitchFamily="34" charset="0"/>
                <a:sym typeface="Times New Roman"/>
              </a:rPr>
              <a:t>Understanding basic concept of Data Science implementation and its techniques.</a:t>
            </a:r>
            <a:endParaRPr>
              <a:latin typeface="Calibri" pitchFamily="34" charset="0"/>
              <a:cs typeface="Calibri" pitchFamily="34" charset="0"/>
            </a:endParaRPr>
          </a:p>
          <a:p>
            <a:pPr marL="342900" lvl="0" indent="-342900" algn="just" rtl="0">
              <a:lnSpc>
                <a:spcPct val="150000"/>
              </a:lnSpc>
              <a:spcBef>
                <a:spcPts val="400"/>
              </a:spcBef>
              <a:spcAft>
                <a:spcPts val="0"/>
              </a:spcAft>
              <a:buClr>
                <a:schemeClr val="dk1"/>
              </a:buClr>
              <a:buSzPts val="2000"/>
              <a:buFont typeface="Noto Sans Symbols"/>
              <a:buChar char="⮚"/>
            </a:pPr>
            <a:r>
              <a:rPr lang="en-US" sz="2000" dirty="0">
                <a:latin typeface="Calibri" pitchFamily="34" charset="0"/>
                <a:ea typeface="Times New Roman"/>
                <a:cs typeface="Calibri" pitchFamily="34" charset="0"/>
                <a:sym typeface="Times New Roman"/>
              </a:rPr>
              <a:t>Describe a formal definition to its frameworks.</a:t>
            </a:r>
            <a:endParaRPr>
              <a:latin typeface="Calibri" pitchFamily="34" charset="0"/>
              <a:cs typeface="Calibri" pitchFamily="34" charset="0"/>
            </a:endParaRPr>
          </a:p>
          <a:p>
            <a:pPr marL="342900" lvl="0" indent="-342900" algn="just" rtl="0">
              <a:lnSpc>
                <a:spcPct val="150000"/>
              </a:lnSpc>
              <a:spcBef>
                <a:spcPts val="400"/>
              </a:spcBef>
              <a:spcAft>
                <a:spcPts val="0"/>
              </a:spcAft>
              <a:buClr>
                <a:schemeClr val="dk1"/>
              </a:buClr>
              <a:buSzPts val="2000"/>
              <a:buFont typeface="Noto Sans Symbols"/>
              <a:buChar char="⮚"/>
            </a:pPr>
            <a:r>
              <a:rPr lang="en-US" sz="2000" dirty="0">
                <a:latin typeface="Calibri" pitchFamily="34" charset="0"/>
                <a:ea typeface="Times New Roman"/>
                <a:cs typeface="Calibri" pitchFamily="34" charset="0"/>
                <a:sym typeface="Times New Roman"/>
              </a:rPr>
              <a:t>Understanding the concept of Data Science in industry.</a:t>
            </a:r>
            <a:endParaRPr>
              <a:latin typeface="Calibri" pitchFamily="34" charset="0"/>
              <a:cs typeface="Calibri" pitchFamily="34" charset="0"/>
            </a:endParaRPr>
          </a:p>
          <a:p>
            <a:pPr marL="342900" lvl="0" indent="-342900" algn="just" rtl="0">
              <a:lnSpc>
                <a:spcPct val="150000"/>
              </a:lnSpc>
              <a:spcBef>
                <a:spcPts val="400"/>
              </a:spcBef>
              <a:spcAft>
                <a:spcPts val="0"/>
              </a:spcAft>
              <a:buClr>
                <a:schemeClr val="dk1"/>
              </a:buClr>
              <a:buSzPts val="2000"/>
              <a:buFont typeface="Noto Sans Symbols"/>
              <a:buChar char="⮚"/>
            </a:pPr>
            <a:r>
              <a:rPr lang="en-US" sz="2000" dirty="0">
                <a:latin typeface="Calibri" pitchFamily="34" charset="0"/>
                <a:ea typeface="Times New Roman"/>
                <a:cs typeface="Calibri" pitchFamily="34" charset="0"/>
                <a:sym typeface="Times New Roman"/>
              </a:rPr>
              <a:t>Understand the challenges faced by Data Science implementation process.</a:t>
            </a:r>
            <a:endParaRPr>
              <a:latin typeface="Calibri" pitchFamily="34" charset="0"/>
              <a:cs typeface="Calibri" pitchFamily="34" charset="0"/>
            </a:endParaRPr>
          </a:p>
          <a:p>
            <a:pPr marL="342900" lvl="0" indent="-342900" algn="just" rtl="0">
              <a:lnSpc>
                <a:spcPct val="150000"/>
              </a:lnSpc>
              <a:spcBef>
                <a:spcPts val="400"/>
              </a:spcBef>
              <a:spcAft>
                <a:spcPts val="0"/>
              </a:spcAft>
              <a:buClr>
                <a:schemeClr val="dk1"/>
              </a:buClr>
              <a:buSzPts val="2000"/>
              <a:buFont typeface="Noto Sans Symbols"/>
              <a:buChar char="⮚"/>
            </a:pPr>
            <a:r>
              <a:rPr lang="en-US" sz="2000" dirty="0">
                <a:latin typeface="Calibri" pitchFamily="34" charset="0"/>
                <a:ea typeface="Times New Roman"/>
                <a:cs typeface="Calibri" pitchFamily="34" charset="0"/>
                <a:sym typeface="Times New Roman"/>
              </a:rPr>
              <a:t>Describe the standards &amp; requirements of implementing Data Science in cloud environment.</a:t>
            </a:r>
            <a:endParaRPr>
              <a:latin typeface="Calibri" pitchFamily="34" charset="0"/>
              <a:cs typeface="Calibri" pitchFamily="34" charset="0"/>
            </a:endParaRPr>
          </a:p>
          <a:p>
            <a:pPr marL="0" lvl="0" indent="0" algn="l" rtl="0">
              <a:spcBef>
                <a:spcPts val="400"/>
              </a:spcBef>
              <a:spcAft>
                <a:spcPts val="0"/>
              </a:spcAft>
              <a:buClr>
                <a:schemeClr val="dk1"/>
              </a:buClr>
              <a:buSzPts val="2000"/>
              <a:buNone/>
            </a:pPr>
            <a:endParaRPr sz="1800"/>
          </a:p>
        </p:txBody>
      </p:sp>
      <p:sp>
        <p:nvSpPr>
          <p:cNvPr id="189" name="Google Shape;189;p9"/>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971F06A-69A9-484A-B7E5-3069D6F84737}" type="datetime1">
              <a:rPr lang="en-US" sz="900" smtClean="0">
                <a:solidFill>
                  <a:srgbClr val="888888"/>
                </a:solidFill>
                <a:latin typeface="Calibri"/>
                <a:cs typeface="Calibri"/>
                <a:sym typeface="Calibri"/>
              </a:rPr>
              <a:t>12/29/2024</a:t>
            </a:fld>
            <a:endParaRPr sz="900">
              <a:solidFill>
                <a:srgbClr val="888888"/>
              </a:solidFill>
              <a:latin typeface="Calibri"/>
              <a:ea typeface="Calibri"/>
              <a:cs typeface="Calibri"/>
              <a:sym typeface="Calibri"/>
            </a:endParaRPr>
          </a:p>
        </p:txBody>
      </p:sp>
      <p:sp>
        <p:nvSpPr>
          <p:cNvPr id="190" name="Google Shape;190;p9"/>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lang="en-US" sz="900" dirty="0">
              <a:solidFill>
                <a:srgbClr val="888888"/>
              </a:solidFill>
              <a:latin typeface="Calibri"/>
              <a:ea typeface="Calibri"/>
              <a:cs typeface="Calibri"/>
            </a:endParaRPr>
          </a:p>
        </p:txBody>
      </p:sp>
      <p:pic>
        <p:nvPicPr>
          <p:cNvPr id="3" name="Picture 2" descr="A black and red logo&#10;&#10;Description automatically generated">
            <a:extLst>
              <a:ext uri="{FF2B5EF4-FFF2-40B4-BE49-F238E27FC236}">
                <a16:creationId xmlns:a16="http://schemas.microsoft.com/office/drawing/2014/main" id="{409AFEFD-BE45-C7C5-EFB5-76487B86CD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3DB20980-B9AB-F04B-59F8-1CCE01F2E43E}"/>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Unit Objective</a:t>
            </a:r>
            <a:endParaRPr lang="en-US" sz="2800" dirty="0"/>
          </a:p>
        </p:txBody>
      </p:sp>
      <p:sp>
        <p:nvSpPr>
          <p:cNvPr id="2" name="Footer Placeholder 1">
            <a:extLst>
              <a:ext uri="{FF2B5EF4-FFF2-40B4-BE49-F238E27FC236}">
                <a16:creationId xmlns:a16="http://schemas.microsoft.com/office/drawing/2014/main" id="{74BAE167-FE7C-4A7B-E7DF-DC08E8ED3B03}"/>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628189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4"/>
          <p:cNvSpPr txBox="1">
            <a:spLocks noGrp="1"/>
          </p:cNvSpPr>
          <p:nvPr>
            <p:ph type="title"/>
          </p:nvPr>
        </p:nvSpPr>
        <p:spPr>
          <a:xfrm>
            <a:off x="1914424" y="838200"/>
            <a:ext cx="3625850" cy="452120"/>
          </a:xfrm>
          <a:prstGeom prst="rect">
            <a:avLst/>
          </a:prstGeom>
          <a:noFill/>
          <a:ln>
            <a:noFill/>
          </a:ln>
        </p:spPr>
        <p:txBody>
          <a:bodyPr spcFirstLastPara="1" wrap="square" lIns="0" tIns="12700" rIns="0" bIns="0" anchor="ctr" anchorCtr="0">
            <a:spAutoFit/>
          </a:bodyPr>
          <a:lstStyle/>
          <a:p>
            <a:pPr marL="12700" lvl="0" indent="0" algn="ctr" rtl="0">
              <a:spcBef>
                <a:spcPts val="0"/>
              </a:spcBef>
              <a:spcAft>
                <a:spcPts val="0"/>
              </a:spcAft>
              <a:buClr>
                <a:schemeClr val="dk1"/>
              </a:buClr>
              <a:buSzPts val="2800"/>
              <a:buFont typeface="Arial"/>
              <a:buNone/>
            </a:pPr>
            <a:r>
              <a:rPr lang="en-US" sz="2800">
                <a:latin typeface="Arial"/>
                <a:ea typeface="Arial"/>
                <a:cs typeface="Arial"/>
                <a:sym typeface="Arial"/>
              </a:rPr>
              <a:t>What is Data Science?</a:t>
            </a:r>
            <a:endParaRPr/>
          </a:p>
        </p:txBody>
      </p:sp>
      <p:sp>
        <p:nvSpPr>
          <p:cNvPr id="234" name="Google Shape;234;p14"/>
          <p:cNvSpPr/>
          <p:nvPr/>
        </p:nvSpPr>
        <p:spPr>
          <a:xfrm>
            <a:off x="2209800" y="2286000"/>
            <a:ext cx="7772400" cy="399410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14"/>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3D6D5F9-40AF-4708-B430-61D471DFA2A2}" type="datetime1">
              <a:rPr lang="en-US" smtClean="0"/>
              <a:t>12/29/2024</a:t>
            </a:fld>
            <a:endParaRPr/>
          </a:p>
        </p:txBody>
      </p:sp>
      <p:sp>
        <p:nvSpPr>
          <p:cNvPr id="238" name="Google Shape;238;p14"/>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26</a:t>
            </a:fld>
            <a:endParaRPr/>
          </a:p>
        </p:txBody>
      </p:sp>
      <p:pic>
        <p:nvPicPr>
          <p:cNvPr id="3" name="Picture 2" descr="A black and red logo&#10;&#10;Description automatically generated">
            <a:extLst>
              <a:ext uri="{FF2B5EF4-FFF2-40B4-BE49-F238E27FC236}">
                <a16:creationId xmlns:a16="http://schemas.microsoft.com/office/drawing/2014/main" id="{F4E72C02-E402-DD19-296F-45F25C2A2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176E5175-42AE-5BFD-5520-84EC88160BDE}"/>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What is Data Science?</a:t>
            </a:r>
            <a:endParaRPr lang="en-US" sz="2800" dirty="0"/>
          </a:p>
        </p:txBody>
      </p:sp>
      <p:sp>
        <p:nvSpPr>
          <p:cNvPr id="4" name="TextBox 3">
            <a:extLst>
              <a:ext uri="{FF2B5EF4-FFF2-40B4-BE49-F238E27FC236}">
                <a16:creationId xmlns:a16="http://schemas.microsoft.com/office/drawing/2014/main" id="{E332DB45-450A-982B-2A9E-CA2D1CB6683F}"/>
              </a:ext>
            </a:extLst>
          </p:cNvPr>
          <p:cNvSpPr txBox="1"/>
          <p:nvPr/>
        </p:nvSpPr>
        <p:spPr>
          <a:xfrm>
            <a:off x="1447800" y="1366567"/>
            <a:ext cx="9601200" cy="338554"/>
          </a:xfrm>
          <a:prstGeom prst="rect">
            <a:avLst/>
          </a:prstGeom>
          <a:noFill/>
        </p:spPr>
        <p:txBody>
          <a:bodyPr wrap="square">
            <a:spAutoFit/>
          </a:bodyPr>
          <a:lstStyle/>
          <a:p>
            <a:r>
              <a:rPr lang="en-US" sz="1600" b="0" i="0" dirty="0">
                <a:solidFill>
                  <a:srgbClr val="4D5156"/>
                </a:solidFill>
                <a:effectLst/>
                <a:highlight>
                  <a:srgbClr val="FFFFFF"/>
                </a:highlight>
                <a:latin typeface="Times New Roman" panose="02020603050405020304" pitchFamily="18" charset="0"/>
                <a:cs typeface="Times New Roman" panose="02020603050405020304" pitchFamily="18" charset="0"/>
              </a:rPr>
              <a:t>we use Data </a:t>
            </a:r>
            <a:r>
              <a:rPr lang="en-US" sz="1600" b="1" i="0" dirty="0">
                <a:solidFill>
                  <a:srgbClr val="5F6368"/>
                </a:solidFill>
                <a:effectLst/>
                <a:highlight>
                  <a:srgbClr val="FFFFFF"/>
                </a:highlight>
                <a:latin typeface="Times New Roman" panose="02020603050405020304" pitchFamily="18" charset="0"/>
                <a:cs typeface="Times New Roman" panose="02020603050405020304" pitchFamily="18" charset="0"/>
              </a:rPr>
              <a:t>Science to find patterns in data and make meaningful, data-driven conclusions and predictions</a:t>
            </a:r>
            <a:endParaRPr lang="en-IN" sz="16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46564DE3-18D2-C817-2154-52356044A920}"/>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4203105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7" name="Google Shape;237;p14"/>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3D6D5F9-40AF-4708-B430-61D471DFA2A2}" type="datetime1">
              <a:rPr lang="en-US" smtClean="0"/>
              <a:t>12/29/2024</a:t>
            </a:fld>
            <a:endParaRPr/>
          </a:p>
        </p:txBody>
      </p:sp>
      <p:sp>
        <p:nvSpPr>
          <p:cNvPr id="238" name="Google Shape;238;p14"/>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27</a:t>
            </a:fld>
            <a:endParaRPr/>
          </a:p>
        </p:txBody>
      </p:sp>
      <p:pic>
        <p:nvPicPr>
          <p:cNvPr id="3" name="Picture 2" descr="A black and red logo&#10;&#10;Description automatically generated">
            <a:extLst>
              <a:ext uri="{FF2B5EF4-FFF2-40B4-BE49-F238E27FC236}">
                <a16:creationId xmlns:a16="http://schemas.microsoft.com/office/drawing/2014/main" id="{F4E72C02-E402-DD19-296F-45F25C2A2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176E5175-42AE-5BFD-5520-84EC88160BDE}"/>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What is Data Science?</a:t>
            </a:r>
            <a:endParaRPr lang="en-US" sz="2800" dirty="0"/>
          </a:p>
        </p:txBody>
      </p:sp>
      <p:sp>
        <p:nvSpPr>
          <p:cNvPr id="2" name="Footer Placeholder 1">
            <a:extLst>
              <a:ext uri="{FF2B5EF4-FFF2-40B4-BE49-F238E27FC236}">
                <a16:creationId xmlns:a16="http://schemas.microsoft.com/office/drawing/2014/main" id="{46564DE3-18D2-C817-2154-52356044A920}"/>
              </a:ext>
            </a:extLst>
          </p:cNvPr>
          <p:cNvSpPr>
            <a:spLocks noGrp="1"/>
          </p:cNvSpPr>
          <p:nvPr>
            <p:ph type="ftr" sz="quarter" idx="11"/>
          </p:nvPr>
        </p:nvSpPr>
        <p:spPr/>
        <p:txBody>
          <a:bodyPr/>
          <a:lstStyle/>
          <a:p>
            <a:r>
              <a:rPr lang="en-US"/>
              <a:t>Dr. Kumod Kr. Gupta     Data Analytics ACSAI0512                      Unit Number 1</a:t>
            </a:r>
          </a:p>
        </p:txBody>
      </p:sp>
      <p:sp>
        <p:nvSpPr>
          <p:cNvPr id="8" name="Google Shape;247;p15">
            <a:extLst>
              <a:ext uri="{FF2B5EF4-FFF2-40B4-BE49-F238E27FC236}">
                <a16:creationId xmlns:a16="http://schemas.microsoft.com/office/drawing/2014/main" id="{36EA55F6-84F2-795E-F97B-AD76ABCA5B13}"/>
              </a:ext>
            </a:extLst>
          </p:cNvPr>
          <p:cNvSpPr txBox="1">
            <a:spLocks noGrp="1"/>
          </p:cNvSpPr>
          <p:nvPr>
            <p:ph type="title"/>
          </p:nvPr>
        </p:nvSpPr>
        <p:spPr>
          <a:xfrm>
            <a:off x="685800" y="1066800"/>
            <a:ext cx="3625850" cy="452120"/>
          </a:xfrm>
          <a:prstGeom prst="rect">
            <a:avLst/>
          </a:prstGeom>
          <a:noFill/>
          <a:ln>
            <a:noFill/>
          </a:ln>
        </p:spPr>
        <p:txBody>
          <a:bodyPr spcFirstLastPara="1" wrap="square" lIns="0" tIns="12700" rIns="0" bIns="0" anchor="ctr" anchorCtr="0">
            <a:spAutoFit/>
          </a:bodyPr>
          <a:lstStyle/>
          <a:p>
            <a:pPr marL="12700" lvl="0" indent="0" algn="ctr" rtl="0">
              <a:spcBef>
                <a:spcPts val="0"/>
              </a:spcBef>
              <a:spcAft>
                <a:spcPts val="0"/>
              </a:spcAft>
              <a:buClr>
                <a:schemeClr val="dk1"/>
              </a:buClr>
              <a:buSzPts val="2800"/>
              <a:buFont typeface="Arial"/>
              <a:buNone/>
            </a:pPr>
            <a:r>
              <a:rPr lang="en-US" sz="2800" dirty="0">
                <a:latin typeface="Arial"/>
                <a:ea typeface="Arial"/>
                <a:cs typeface="Arial"/>
                <a:sym typeface="Arial"/>
              </a:rPr>
              <a:t>What is Data Science?</a:t>
            </a:r>
            <a:endParaRPr dirty="0"/>
          </a:p>
        </p:txBody>
      </p:sp>
      <p:sp>
        <p:nvSpPr>
          <p:cNvPr id="9" name="Google Shape;244;p15">
            <a:extLst>
              <a:ext uri="{FF2B5EF4-FFF2-40B4-BE49-F238E27FC236}">
                <a16:creationId xmlns:a16="http://schemas.microsoft.com/office/drawing/2014/main" id="{2335CF86-0B05-029A-1306-86F678C1112D}"/>
              </a:ext>
            </a:extLst>
          </p:cNvPr>
          <p:cNvSpPr/>
          <p:nvPr/>
        </p:nvSpPr>
        <p:spPr>
          <a:xfrm>
            <a:off x="3200400" y="1731676"/>
            <a:ext cx="5299634" cy="382143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0482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7" name="Google Shape;247;p15"/>
          <p:cNvSpPr txBox="1">
            <a:spLocks noGrp="1"/>
          </p:cNvSpPr>
          <p:nvPr>
            <p:ph type="title"/>
          </p:nvPr>
        </p:nvSpPr>
        <p:spPr>
          <a:xfrm>
            <a:off x="1914424" y="626961"/>
            <a:ext cx="3625850" cy="874598"/>
          </a:xfrm>
          <a:prstGeom prst="rect">
            <a:avLst/>
          </a:prstGeom>
          <a:noFill/>
          <a:ln>
            <a:noFill/>
          </a:ln>
        </p:spPr>
        <p:txBody>
          <a:bodyPr spcFirstLastPara="1" wrap="square" lIns="0" tIns="12700" rIns="0" bIns="0" anchor="ctr" anchorCtr="0">
            <a:spAutoFit/>
          </a:bodyPr>
          <a:lstStyle/>
          <a:p>
            <a:pPr marL="12700">
              <a:spcBef>
                <a:spcPts val="0"/>
              </a:spcBef>
              <a:buClr>
                <a:schemeClr val="dk1"/>
              </a:buClr>
              <a:buSzPts val="2800"/>
            </a:pPr>
            <a:br>
              <a:rPr lang="en-US" sz="2800" dirty="0">
                <a:latin typeface="Arial"/>
                <a:ea typeface="Arial"/>
                <a:cs typeface="Arial"/>
                <a:sym typeface="Arial"/>
              </a:rPr>
            </a:br>
            <a:r>
              <a:rPr lang="en-US" sz="2800" dirty="0">
                <a:latin typeface="Arial"/>
                <a:ea typeface="Arial"/>
                <a:cs typeface="Arial"/>
                <a:sym typeface="Arial"/>
              </a:rPr>
              <a:t>What is Data Science?</a:t>
            </a:r>
            <a:endParaRPr dirty="0"/>
          </a:p>
        </p:txBody>
      </p:sp>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E4883D3-1806-4234-81AF-29A90D24BBF3}"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What is Data Science?</a:t>
            </a:r>
            <a:endParaRPr lang="en-US" sz="2800" dirty="0"/>
          </a:p>
        </p:txBody>
      </p:sp>
      <p:pic>
        <p:nvPicPr>
          <p:cNvPr id="1026" name="Picture 2" descr="Data Science by SAP HANA &amp; SAP Predictive Analytics">
            <a:extLst>
              <a:ext uri="{FF2B5EF4-FFF2-40B4-BE49-F238E27FC236}">
                <a16:creationId xmlns:a16="http://schemas.microsoft.com/office/drawing/2014/main" id="{E5539843-D76B-FC06-B60B-03B88B3D4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671637"/>
            <a:ext cx="8686799" cy="455940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4670D32-04C2-7E90-B98E-BAA90B861B18}"/>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870045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ED3E308-37F8-481C-B000-79D5B8537477}"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What is Data Science?</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417638"/>
            <a:ext cx="10972800" cy="4507301"/>
          </a:xfrm>
        </p:spPr>
        <p:txBody>
          <a:bodyPr/>
          <a:lstStyle/>
          <a:p>
            <a:pPr algn="l"/>
            <a:r>
              <a:rPr lang="en-US" sz="2000" dirty="0">
                <a:latin typeface="Times New Roman"/>
                <a:ea typeface="Verdana"/>
                <a:cs typeface="Calibri"/>
              </a:rPr>
              <a:t>Data Science is a combination of multiple disciplines that uses statistics, data analysis, and machine learning to analyze data and to extract knowledge and insights from it. .</a:t>
            </a:r>
            <a:br>
              <a:rPr lang="en-US" sz="2000" dirty="0">
                <a:latin typeface="Times New Roman"/>
                <a:ea typeface="Verdana"/>
                <a:cs typeface="Calibri"/>
              </a:rPr>
            </a:br>
            <a:br>
              <a:rPr lang="en-US" sz="2000" dirty="0">
                <a:latin typeface="Times New Roman"/>
                <a:ea typeface="Verdana"/>
                <a:cs typeface="+mj-lt"/>
              </a:rPr>
            </a:br>
            <a:r>
              <a:rPr lang="en-US" sz="2000" dirty="0">
                <a:latin typeface="Times New Roman"/>
                <a:ea typeface="+mj-lt"/>
                <a:cs typeface="+mj-lt"/>
              </a:rPr>
              <a:t>By using Data Science, companies are able to make:</a:t>
            </a:r>
            <a:endParaRPr lang="en-US" sz="2000" dirty="0">
              <a:latin typeface="Times New Roman"/>
              <a:ea typeface="Verdana"/>
              <a:cs typeface="+mj-lt"/>
            </a:endParaRPr>
          </a:p>
          <a:p>
            <a:pPr marL="285750" indent="-285750" algn="l">
              <a:buFont typeface="Arial"/>
              <a:buChar char="•"/>
            </a:pPr>
            <a:r>
              <a:rPr lang="en-US" sz="2000" dirty="0">
                <a:latin typeface="Times New Roman"/>
                <a:ea typeface="+mj-lt"/>
                <a:cs typeface="+mj-lt"/>
              </a:rPr>
              <a:t>Better decisions (should we choose A or B)</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Predictive analysis (what will happen next?)</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Pattern discoveries (find pattern, or maybe hidden information in the data)</a:t>
            </a:r>
            <a:endParaRPr lang="en-US" sz="2000">
              <a:latin typeface="Times New Roman"/>
              <a:cs typeface="Times New Roman"/>
            </a:endParaRPr>
          </a:p>
          <a:p>
            <a:pPr algn="l"/>
            <a:endParaRPr lang="en-US" sz="2000" dirty="0">
              <a:latin typeface="Times New Roman"/>
              <a:ea typeface="Verdana"/>
              <a:cs typeface="Calibri"/>
            </a:endParaRPr>
          </a:p>
          <a:p>
            <a:br>
              <a:rPr lang="en-US" dirty="0"/>
            </a:br>
            <a:endParaRPr lang="en-US" dirty="0"/>
          </a:p>
        </p:txBody>
      </p:sp>
      <p:sp>
        <p:nvSpPr>
          <p:cNvPr id="2" name="Footer Placeholder 1">
            <a:extLst>
              <a:ext uri="{FF2B5EF4-FFF2-40B4-BE49-F238E27FC236}">
                <a16:creationId xmlns:a16="http://schemas.microsoft.com/office/drawing/2014/main" id="{156E20C3-A710-9C79-1880-976780FBD6DC}"/>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07556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Evaluation Scheme</a:t>
            </a:r>
            <a:endParaRPr lang="en-US" sz="2800" dirty="0"/>
          </a:p>
        </p:txBody>
      </p:sp>
      <p:sp>
        <p:nvSpPr>
          <p:cNvPr id="9" name="Date Placeholder 8"/>
          <p:cNvSpPr>
            <a:spLocks noGrp="1"/>
          </p:cNvSpPr>
          <p:nvPr>
            <p:ph type="dt" sz="half" idx="10"/>
          </p:nvPr>
        </p:nvSpPr>
        <p:spPr>
          <a:xfrm>
            <a:off x="1905000" y="6492876"/>
            <a:ext cx="2133600" cy="365125"/>
          </a:xfrm>
        </p:spPr>
        <p:txBody>
          <a:bodyPr/>
          <a:lstStyle/>
          <a:p>
            <a:fld id="{703A6F82-404C-40E1-B748-A54B01994F43}" type="datetime1">
              <a:rPr lang="en-US" smtClean="0"/>
              <a:t>12/29/2024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dirty="0" smtClean="0"/>
              <a:pPr/>
              <a:t>3</a:t>
            </a:fld>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a:t>Dr. Kumod Kr. Gupta     Data Analytics ACSAI0512                      Unit Number 1</a:t>
            </a:r>
            <a:endParaRPr lang="en-US" dirty="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FADE7DC-9C2B-34AF-30A6-2532DDD9CF4E}"/>
              </a:ext>
            </a:extLst>
          </p:cNvPr>
          <p:cNvPicPr>
            <a:picLocks noChangeAspect="1"/>
          </p:cNvPicPr>
          <p:nvPr/>
        </p:nvPicPr>
        <p:blipFill rotWithShape="1">
          <a:blip r:embed="rId4"/>
          <a:srcRect l="36266" t="18270" r="16044" b="4665"/>
          <a:stretch/>
        </p:blipFill>
        <p:spPr>
          <a:xfrm>
            <a:off x="2181045" y="1901406"/>
            <a:ext cx="8623685" cy="3816996"/>
          </a:xfrm>
          <a:prstGeom prst="rect">
            <a:avLst/>
          </a:prstGeom>
        </p:spPr>
      </p:pic>
    </p:spTree>
    <p:extLst>
      <p:ext uri="{BB962C8B-B14F-4D97-AF65-F5344CB8AC3E}">
        <p14:creationId xmlns:p14="http://schemas.microsoft.com/office/powerpoint/2010/main" val="683742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AB617AD-B565-4186-AAFD-F69B7AABC3E4}"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What is Data Science?</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marL="285750" indent="-285750" algn="l">
              <a:buFont typeface="Arial"/>
              <a:buChar char="•"/>
            </a:pP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r>
              <a:rPr lang="en-US" sz="2200" dirty="0">
                <a:latin typeface="Times New Roman"/>
                <a:cs typeface="Segoe UI"/>
              </a:rPr>
              <a:t>Where is Data Science Needed?</a:t>
            </a:r>
            <a:br>
              <a:rPr lang="en-US" sz="2200" dirty="0">
                <a:latin typeface="Times New Roman"/>
                <a:cs typeface="Segoe UI"/>
              </a:rPr>
            </a:br>
            <a:br>
              <a:rPr lang="en-US" sz="2200" dirty="0">
                <a:latin typeface="Times New Roman"/>
                <a:cs typeface="Segoe UI"/>
              </a:rPr>
            </a:br>
            <a:r>
              <a:rPr lang="en-US" sz="2000" dirty="0">
                <a:latin typeface="Times New Roman"/>
                <a:ea typeface="Verdana"/>
                <a:cs typeface="Times New Roman"/>
              </a:rPr>
              <a:t>Data Science is used in many industries in the world today, e.g. banking, consultancy, healthcare, and manufacturing.</a:t>
            </a:r>
            <a:br>
              <a:rPr lang="en-US" sz="2000" dirty="0">
                <a:latin typeface="Times New Roman"/>
                <a:ea typeface="Verdana"/>
                <a:cs typeface="Times New Roman"/>
              </a:rPr>
            </a:br>
            <a:br>
              <a:rPr lang="en-US" sz="2000" dirty="0">
                <a:latin typeface="Times New Roman"/>
                <a:ea typeface="Verdana"/>
                <a:cs typeface="Times New Roman"/>
              </a:rPr>
            </a:br>
            <a:r>
              <a:rPr lang="en-US" sz="2000" dirty="0">
                <a:latin typeface="Times New Roman"/>
                <a:ea typeface="Verdana"/>
                <a:cs typeface="Times New Roman"/>
              </a:rPr>
              <a:t>Examples where Data Science is needed: </a:t>
            </a:r>
            <a:br>
              <a:rPr lang="en-US" sz="2000" dirty="0">
                <a:latin typeface="Times New Roman"/>
                <a:ea typeface="Verdana"/>
                <a:cs typeface="Times New Roman"/>
              </a:rPr>
            </a:br>
            <a:br>
              <a:rPr lang="en-US" sz="2000" dirty="0">
                <a:latin typeface="Times New Roman"/>
                <a:ea typeface="Verdana"/>
                <a:cs typeface="Times New Roman"/>
              </a:rPr>
            </a:br>
            <a:r>
              <a:rPr lang="en-US" sz="2000" dirty="0">
                <a:latin typeface="Times New Roman"/>
                <a:ea typeface="+mj-lt"/>
                <a:cs typeface="+mj-lt"/>
              </a:rPr>
              <a:t>For route planning: To discover the best routes to ship</a:t>
            </a:r>
            <a:endParaRPr lang="en-US" sz="2000" dirty="0">
              <a:latin typeface="Times New Roman"/>
              <a:cs typeface="Times New Roman"/>
            </a:endParaRPr>
          </a:p>
          <a:p>
            <a:pPr marL="285750" indent="-285750" algn="l">
              <a:buFont typeface="Arial"/>
              <a:buChar char="•"/>
            </a:pPr>
            <a:r>
              <a:rPr lang="en-US" sz="2000" dirty="0">
                <a:latin typeface="Times New Roman"/>
                <a:ea typeface="+mj-lt"/>
                <a:cs typeface="+mj-lt"/>
              </a:rPr>
              <a:t>To foresee delays for flight/ship/train etc. (through predictive analysis)</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To create promotional offers</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To find the best suited time to deliver goods</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To forecast the next years revenue for a company</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To analyze health benefit of training</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To predict who will win elections</a:t>
            </a:r>
            <a:endParaRPr lang="en-US" sz="2000">
              <a:latin typeface="Times New Roman"/>
              <a:cs typeface="Times New Roman"/>
            </a:endParaRPr>
          </a:p>
          <a:p>
            <a:pPr algn="l"/>
            <a:br>
              <a:rPr lang="en-US" sz="2000" dirty="0">
                <a:latin typeface="Times New Roman"/>
              </a:rPr>
            </a:br>
            <a:endParaRPr lang="en-US" sz="2000">
              <a:latin typeface="Times New Roman"/>
              <a:cs typeface="Times New Roman"/>
            </a:endParaRPr>
          </a:p>
          <a:p>
            <a:br>
              <a:rPr lang="en-US" dirty="0"/>
            </a:br>
            <a:endParaRPr lang="en-US">
              <a:ea typeface="Calibri"/>
              <a:cs typeface="Calibri"/>
            </a:endParaRPr>
          </a:p>
        </p:txBody>
      </p:sp>
      <p:sp>
        <p:nvSpPr>
          <p:cNvPr id="2" name="Footer Placeholder 1">
            <a:extLst>
              <a:ext uri="{FF2B5EF4-FFF2-40B4-BE49-F238E27FC236}">
                <a16:creationId xmlns:a16="http://schemas.microsoft.com/office/drawing/2014/main" id="{B063AC0D-9B5F-1644-FE40-38843F5428FD}"/>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62636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CAA048F-2D88-45D4-847C-19F859BCCF24}"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What is Data Science?</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r>
              <a:rPr lang="en-US" sz="2200" dirty="0">
                <a:latin typeface="Times New Roman"/>
                <a:cs typeface="Segoe UI"/>
              </a:rPr>
              <a:t>How Does a Data Scientist Work?</a:t>
            </a:r>
            <a:endParaRPr lang="en-US" sz="2200">
              <a:latin typeface="Times New Roman"/>
              <a:cs typeface="Times New Roman"/>
            </a:endParaRPr>
          </a:p>
          <a:p>
            <a:pPr algn="l"/>
            <a:r>
              <a:rPr lang="en-US" sz="2000" dirty="0">
                <a:latin typeface="Times New Roman"/>
                <a:ea typeface="+mj-lt"/>
                <a:cs typeface="+mj-lt"/>
              </a:rPr>
              <a:t>A Data Scientist requires expertise in several backgrounds:</a:t>
            </a:r>
            <a:endParaRPr lang="en-US" sz="2000" dirty="0">
              <a:latin typeface="Times New Roman"/>
              <a:cs typeface="Times New Roman"/>
            </a:endParaRPr>
          </a:p>
          <a:p>
            <a:pPr marL="285750" indent="-285750" algn="l">
              <a:buFont typeface="Arial"/>
              <a:buChar char="•"/>
            </a:pPr>
            <a:r>
              <a:rPr lang="en-US" sz="2000" dirty="0">
                <a:latin typeface="Times New Roman"/>
                <a:ea typeface="+mj-lt"/>
                <a:cs typeface="+mj-lt"/>
              </a:rPr>
              <a:t>Machine Learning</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Statistics</a:t>
            </a:r>
            <a:endParaRPr lang="en-US" sz="2000" dirty="0">
              <a:latin typeface="Times New Roman"/>
              <a:cs typeface="Times New Roman"/>
            </a:endParaRPr>
          </a:p>
          <a:p>
            <a:pPr marL="285750" indent="-285750" algn="l">
              <a:buFont typeface="Arial"/>
              <a:buChar char="•"/>
            </a:pPr>
            <a:r>
              <a:rPr lang="en-US" sz="2000" dirty="0">
                <a:latin typeface="Times New Roman"/>
                <a:ea typeface="+mj-lt"/>
                <a:cs typeface="+mj-lt"/>
              </a:rPr>
              <a:t>Programming (Python or R)</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Mathematics</a:t>
            </a:r>
            <a:endParaRPr lang="en-US" sz="2000">
              <a:latin typeface="Times New Roman"/>
              <a:cs typeface="Times New Roman"/>
            </a:endParaRPr>
          </a:p>
          <a:p>
            <a:pPr marL="285750" indent="-285750" algn="l">
              <a:buFont typeface="Arial"/>
              <a:buChar char="•"/>
            </a:pPr>
            <a:r>
              <a:rPr lang="en-US" sz="2000" dirty="0">
                <a:latin typeface="Times New Roman"/>
                <a:ea typeface="+mj-lt"/>
                <a:cs typeface="+mj-lt"/>
              </a:rPr>
              <a:t>Databases</a:t>
            </a:r>
            <a:endParaRPr lang="en-US" sz="2000">
              <a:latin typeface="Times New Roman"/>
              <a:cs typeface="Times New Roman"/>
            </a:endParaRPr>
          </a:p>
          <a:p>
            <a:pPr algn="l"/>
            <a:r>
              <a:rPr lang="en-US" sz="2000" dirty="0">
                <a:latin typeface="Times New Roman"/>
                <a:ea typeface="+mj-lt"/>
                <a:cs typeface="+mj-lt"/>
              </a:rPr>
              <a:t>A Data Scientist must find patterns within the data. Before he/she can find the patterns, he/she must organize the data in a standard format.</a:t>
            </a:r>
            <a:endParaRPr lang="en-US" sz="2000">
              <a:latin typeface="Times New Roman"/>
              <a:cs typeface="Times New Roman"/>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2" name="Footer Placeholder 1">
            <a:extLst>
              <a:ext uri="{FF2B5EF4-FFF2-40B4-BE49-F238E27FC236}">
                <a16:creationId xmlns:a16="http://schemas.microsoft.com/office/drawing/2014/main" id="{5B8F5E6F-D097-A461-98E1-FA6193C9C82E}"/>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297696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D7EC2FF-B456-457E-A359-A60693792663}"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cs typeface="Calibri"/>
              </a:rPr>
              <a:t>What is Data Science?</a:t>
            </a:r>
            <a:endParaRPr lang="en-US" sz="2800" dirty="0"/>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r>
              <a:rPr lang="en-US" sz="2200" dirty="0">
                <a:latin typeface="Times New Roman"/>
                <a:cs typeface="Segoe UI"/>
              </a:rPr>
              <a:t>How Does a Data Scientist Work?</a:t>
            </a:r>
            <a:br>
              <a:rPr lang="en-US" sz="2200" dirty="0">
                <a:latin typeface="Times New Roman"/>
                <a:cs typeface="Segoe UI"/>
              </a:rPr>
            </a:br>
            <a:endParaRPr lang="en-US" sz="2200">
              <a:latin typeface="Times New Roman"/>
              <a:cs typeface="Times New Roman"/>
            </a:endParaRPr>
          </a:p>
          <a:p>
            <a:pPr algn="l"/>
            <a:r>
              <a:rPr lang="en-US" sz="2000" dirty="0">
                <a:ea typeface="+mj-lt"/>
                <a:cs typeface="+mj-lt"/>
              </a:rPr>
              <a:t>Here is how a Data Scientist works:</a:t>
            </a:r>
            <a:endParaRPr lang="en-US" dirty="0"/>
          </a:p>
          <a:p>
            <a:pPr marL="285750" indent="-285750" algn="l">
              <a:buFont typeface="Arial"/>
              <a:buChar char="•"/>
            </a:pPr>
            <a:r>
              <a:rPr lang="en-US" sz="2000" b="1" dirty="0">
                <a:ea typeface="+mj-lt"/>
                <a:cs typeface="+mj-lt"/>
              </a:rPr>
              <a:t>Ask the right questions</a:t>
            </a:r>
            <a:r>
              <a:rPr lang="en-US" sz="2000" dirty="0">
                <a:ea typeface="+mj-lt"/>
                <a:cs typeface="+mj-lt"/>
              </a:rPr>
              <a:t> - To understand the business problem.</a:t>
            </a:r>
            <a:endParaRPr lang="en-US" dirty="0"/>
          </a:p>
          <a:p>
            <a:pPr marL="285750" indent="-285750" algn="l">
              <a:buFont typeface="Arial"/>
              <a:buChar char="•"/>
            </a:pPr>
            <a:r>
              <a:rPr lang="en-US" sz="2000" b="1" dirty="0">
                <a:ea typeface="+mj-lt"/>
                <a:cs typeface="+mj-lt"/>
              </a:rPr>
              <a:t>Explore and collect data</a:t>
            </a:r>
            <a:r>
              <a:rPr lang="en-US" sz="2000" dirty="0">
                <a:ea typeface="+mj-lt"/>
                <a:cs typeface="+mj-lt"/>
              </a:rPr>
              <a:t> - From database, web logs, customer feedback, etc.</a:t>
            </a:r>
            <a:endParaRPr lang="en-US" dirty="0"/>
          </a:p>
          <a:p>
            <a:pPr marL="285750" indent="-285750" algn="l">
              <a:buFont typeface="Arial"/>
              <a:buChar char="•"/>
            </a:pPr>
            <a:r>
              <a:rPr lang="en-US" sz="2000" b="1" dirty="0">
                <a:ea typeface="+mj-lt"/>
                <a:cs typeface="+mj-lt"/>
              </a:rPr>
              <a:t>Extract the data</a:t>
            </a:r>
            <a:r>
              <a:rPr lang="en-US" sz="2000" dirty="0">
                <a:ea typeface="+mj-lt"/>
                <a:cs typeface="+mj-lt"/>
              </a:rPr>
              <a:t> - Transform the data to a standardized format.</a:t>
            </a:r>
            <a:endParaRPr lang="en-US" dirty="0"/>
          </a:p>
          <a:p>
            <a:pPr marL="285750" indent="-285750" algn="l">
              <a:buFont typeface="Arial"/>
              <a:buChar char="•"/>
            </a:pPr>
            <a:r>
              <a:rPr lang="en-US" sz="2000" b="1" dirty="0">
                <a:ea typeface="+mj-lt"/>
                <a:cs typeface="+mj-lt"/>
              </a:rPr>
              <a:t>Clean the data</a:t>
            </a:r>
            <a:r>
              <a:rPr lang="en-US" sz="2000" dirty="0">
                <a:ea typeface="+mj-lt"/>
                <a:cs typeface="+mj-lt"/>
              </a:rPr>
              <a:t> - Remove erroneous values from the data.</a:t>
            </a:r>
            <a:endParaRPr lang="en-US" dirty="0"/>
          </a:p>
          <a:p>
            <a:pPr marL="285750" indent="-285750" algn="l">
              <a:buFont typeface="Arial"/>
              <a:buChar char="•"/>
            </a:pPr>
            <a:r>
              <a:rPr lang="en-US" sz="2000" b="1" dirty="0">
                <a:ea typeface="+mj-lt"/>
                <a:cs typeface="+mj-lt"/>
              </a:rPr>
              <a:t>Find and replace missing values</a:t>
            </a:r>
            <a:r>
              <a:rPr lang="en-US" sz="2000" dirty="0">
                <a:ea typeface="+mj-lt"/>
                <a:cs typeface="+mj-lt"/>
              </a:rPr>
              <a:t> - Check for missing values and replace them with a suitable value (e.g. an average value).</a:t>
            </a:r>
            <a:endParaRPr lang="en-US" dirty="0"/>
          </a:p>
          <a:p>
            <a:pPr marL="285750" indent="-285750" algn="l">
              <a:buFont typeface="Arial"/>
              <a:buChar char="•"/>
            </a:pPr>
            <a:r>
              <a:rPr lang="en-US" sz="2000" b="1" dirty="0">
                <a:ea typeface="+mj-lt"/>
                <a:cs typeface="+mj-lt"/>
              </a:rPr>
              <a:t>Normalize data</a:t>
            </a:r>
            <a:r>
              <a:rPr lang="en-US" sz="2000" dirty="0">
                <a:ea typeface="+mj-lt"/>
                <a:cs typeface="+mj-lt"/>
              </a:rPr>
              <a:t> - Scale the values in a practical range (e.g. 140 cm is smaller than 1,8 m. However, the number 140 is larger than 1,8. - so scaling is important).</a:t>
            </a:r>
            <a:endParaRPr lang="en-US" dirty="0"/>
          </a:p>
          <a:p>
            <a:pPr marL="285750" indent="-285750" algn="l">
              <a:buFont typeface="Arial"/>
              <a:buChar char="•"/>
            </a:pPr>
            <a:r>
              <a:rPr lang="en-US" sz="2000" b="1" dirty="0">
                <a:ea typeface="+mj-lt"/>
                <a:cs typeface="+mj-lt"/>
              </a:rPr>
              <a:t>Analyze data, find patterns and make future predictions</a:t>
            </a:r>
            <a:r>
              <a:rPr lang="en-US" sz="2000" dirty="0">
                <a:ea typeface="+mj-lt"/>
                <a:cs typeface="+mj-lt"/>
              </a:rPr>
              <a:t>.</a:t>
            </a:r>
            <a:endParaRPr lang="en-US" dirty="0"/>
          </a:p>
          <a:p>
            <a:pPr marL="285750" indent="-285750" algn="l">
              <a:buFont typeface="Arial"/>
              <a:buChar char="•"/>
            </a:pPr>
            <a:r>
              <a:rPr lang="en-US" sz="2000" b="1" dirty="0">
                <a:ea typeface="+mj-lt"/>
                <a:cs typeface="+mj-lt"/>
              </a:rPr>
              <a:t>Represent the result </a:t>
            </a:r>
            <a:r>
              <a:rPr lang="en-US" sz="2000" dirty="0">
                <a:ea typeface="+mj-lt"/>
                <a:cs typeface="+mj-lt"/>
              </a:rPr>
              <a:t>- Present the result with useful insights in a way the "company" can understand.</a:t>
            </a:r>
            <a:endParaRPr lang="en-US" dirty="0"/>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2" name="Footer Placeholder 1">
            <a:extLst>
              <a:ext uri="{FF2B5EF4-FFF2-40B4-BE49-F238E27FC236}">
                <a16:creationId xmlns:a16="http://schemas.microsoft.com/office/drawing/2014/main" id="{B7BAA72B-0D5F-349A-0D9F-7AA55E7FFB90}"/>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358192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09A314E-7E0C-4CA9-9B95-B754FAB00267}"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3582838"/>
            <a:ext cx="10972800" cy="234210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pic>
        <p:nvPicPr>
          <p:cNvPr id="2" name="Picture 1">
            <a:extLst>
              <a:ext uri="{FF2B5EF4-FFF2-40B4-BE49-F238E27FC236}">
                <a16:creationId xmlns:a16="http://schemas.microsoft.com/office/drawing/2014/main" id="{08C05798-46E1-E366-5C60-5F22C14AB99C}"/>
              </a:ext>
            </a:extLst>
          </p:cNvPr>
          <p:cNvPicPr>
            <a:picLocks noChangeAspect="1"/>
          </p:cNvPicPr>
          <p:nvPr/>
        </p:nvPicPr>
        <p:blipFill>
          <a:blip r:embed="rId4"/>
          <a:stretch>
            <a:fillRect/>
          </a:stretch>
        </p:blipFill>
        <p:spPr>
          <a:xfrm>
            <a:off x="1676400" y="2819400"/>
            <a:ext cx="9296400" cy="3086819"/>
          </a:xfrm>
          <a:prstGeom prst="rect">
            <a:avLst/>
          </a:prstGeom>
        </p:spPr>
      </p:pic>
      <p:sp>
        <p:nvSpPr>
          <p:cNvPr id="7" name="TextBox 6">
            <a:extLst>
              <a:ext uri="{FF2B5EF4-FFF2-40B4-BE49-F238E27FC236}">
                <a16:creationId xmlns:a16="http://schemas.microsoft.com/office/drawing/2014/main" id="{D6D82F95-B664-15B6-DC6C-68BCDB86223B}"/>
              </a:ext>
            </a:extLst>
          </p:cNvPr>
          <p:cNvSpPr txBox="1"/>
          <p:nvPr/>
        </p:nvSpPr>
        <p:spPr>
          <a:xfrm>
            <a:off x="1044252" y="959709"/>
            <a:ext cx="10157148" cy="2031325"/>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a:ea typeface="+mj-lt"/>
                <a:cs typeface="+mj-lt"/>
              </a:rPr>
              <a:t>This is a term related to extracting meaningful data by analyzing the huge amount of complex, variously formatted data generated at high speed, that cannot be handled, or processed by the traditional system.</a:t>
            </a:r>
          </a:p>
          <a:p>
            <a:pPr marL="285750" indent="-285750">
              <a:buFont typeface="Arial" panose="020B0604020202020204" pitchFamily="34" charset="0"/>
              <a:buChar char="•"/>
            </a:pPr>
            <a:r>
              <a:rPr lang="en-US" sz="1800" dirty="0">
                <a:latin typeface="Times New Roman"/>
                <a:ea typeface="Calibri"/>
                <a:cs typeface="Calibri"/>
              </a:rPr>
              <a:t>Data which are very large in size is called Big Data. </a:t>
            </a:r>
          </a:p>
          <a:p>
            <a:pPr marL="285750" indent="-285750">
              <a:buFont typeface="Arial" panose="020B0604020202020204" pitchFamily="34" charset="0"/>
              <a:buChar char="•"/>
            </a:pPr>
            <a:r>
              <a:rPr lang="en-US" sz="1800" dirty="0">
                <a:latin typeface="Times New Roman"/>
                <a:ea typeface="Calibri"/>
                <a:cs typeface="Calibri"/>
              </a:rPr>
              <a:t>Normally we work on data of size MB(Word Doc ,Excel) or maximum GB(Movies, Codes) but data in Peta bytes i.e. 10^15 byte size is called Big Data. It is stated that almost 90% of today's data has been generated in the past 3 years.</a:t>
            </a:r>
            <a:br>
              <a:rPr lang="en-US" sz="1800" dirty="0">
                <a:latin typeface="Times New Roman"/>
                <a:cs typeface="Segoe UI"/>
              </a:rPr>
            </a:br>
            <a:endParaRPr lang="en-IN" dirty="0"/>
          </a:p>
        </p:txBody>
      </p:sp>
      <p:sp>
        <p:nvSpPr>
          <p:cNvPr id="6" name="Footer Placeholder 5">
            <a:extLst>
              <a:ext uri="{FF2B5EF4-FFF2-40B4-BE49-F238E27FC236}">
                <a16:creationId xmlns:a16="http://schemas.microsoft.com/office/drawing/2014/main" id="{E5B2F18A-40B3-4787-68DF-D3586ACE43EB}"/>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358830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65005B5-A066-4660-953C-14AD96FE3240}"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9"/>
            <a:ext cx="10972800" cy="4074512"/>
          </a:xfrm>
        </p:spPr>
        <p:txBody>
          <a:bodyPr>
            <a:normAutofit fontScale="90000"/>
          </a:bodyPr>
          <a:lstStyle/>
          <a:p>
            <a:pPr marL="285750" indent="-285750" algn="just">
              <a:buFont typeface="Arial"/>
              <a:buChar char="•"/>
            </a:pP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r>
              <a:rPr lang="en-US" sz="2400" b="1" dirty="0">
                <a:latin typeface="Times New Roman"/>
                <a:cs typeface="Segoe UI"/>
              </a:rPr>
              <a:t>Sources</a:t>
            </a:r>
            <a:r>
              <a:rPr lang="en-US" sz="2400" dirty="0">
                <a:latin typeface="Segoe UI"/>
                <a:cs typeface="Segoe UI"/>
              </a:rPr>
              <a:t> </a:t>
            </a:r>
            <a:br>
              <a:rPr lang="en-US" sz="2400" dirty="0">
                <a:latin typeface="Segoe UI"/>
                <a:cs typeface="Segoe UI"/>
              </a:rPr>
            </a:br>
            <a:br>
              <a:rPr lang="en-US" sz="2400" dirty="0">
                <a:latin typeface="Segoe UI"/>
                <a:cs typeface="Segoe UI"/>
              </a:rPr>
            </a:br>
            <a:r>
              <a:rPr lang="en-US" sz="1800" b="1" dirty="0">
                <a:latin typeface="Times New Roman"/>
                <a:ea typeface="+mj-lt"/>
                <a:cs typeface="+mj-lt"/>
              </a:rPr>
              <a:t>Social networking sites:</a:t>
            </a:r>
            <a:r>
              <a:rPr lang="en-US" sz="1800" dirty="0">
                <a:latin typeface="Times New Roman"/>
                <a:ea typeface="+mj-lt"/>
                <a:cs typeface="+mj-lt"/>
              </a:rPr>
              <a:t> Facebook, Google, LinkedIn all these sites generates huge amount of data on a day to day basis as they have billions of users worldwide.</a:t>
            </a:r>
            <a:endParaRPr lang="en-US" sz="1800" dirty="0">
              <a:latin typeface="Times New Roman"/>
              <a:cs typeface="Segoe UI"/>
            </a:endParaRPr>
          </a:p>
          <a:p>
            <a:pPr marL="285750" indent="-285750" algn="just">
              <a:buFont typeface="Arial"/>
              <a:buChar char="•"/>
            </a:pPr>
            <a:r>
              <a:rPr lang="en-US" sz="1800" b="1" dirty="0">
                <a:latin typeface="Times New Roman"/>
                <a:ea typeface="+mj-lt"/>
                <a:cs typeface="+mj-lt"/>
              </a:rPr>
              <a:t>E-commerce site:</a:t>
            </a:r>
            <a:r>
              <a:rPr lang="en-US" sz="1800" dirty="0">
                <a:latin typeface="Times New Roman"/>
                <a:ea typeface="+mj-lt"/>
                <a:cs typeface="+mj-lt"/>
              </a:rPr>
              <a:t> Sites like Amazon, Flipkart, Alibaba generates huge amount of logs from which users buying trends can be traced.</a:t>
            </a:r>
            <a:endParaRPr lang="en-US" sz="1800" dirty="0">
              <a:latin typeface="Times New Roman"/>
              <a:cs typeface="Times New Roman"/>
            </a:endParaRPr>
          </a:p>
          <a:p>
            <a:pPr marL="285750" indent="-285750" algn="just">
              <a:buFont typeface="Arial"/>
              <a:buChar char="•"/>
            </a:pPr>
            <a:r>
              <a:rPr lang="en-US" sz="1800" b="1" dirty="0">
                <a:latin typeface="Times New Roman"/>
                <a:ea typeface="+mj-lt"/>
                <a:cs typeface="+mj-lt"/>
              </a:rPr>
              <a:t>Weather Station:</a:t>
            </a:r>
            <a:r>
              <a:rPr lang="en-US" sz="1800" dirty="0">
                <a:latin typeface="Times New Roman"/>
                <a:ea typeface="+mj-lt"/>
                <a:cs typeface="+mj-lt"/>
              </a:rPr>
              <a:t> All the weather station and satellite gives very huge data which are stored and manipulated to forecast weather.</a:t>
            </a:r>
            <a:endParaRPr lang="en-US" sz="1800" dirty="0">
              <a:latin typeface="Times New Roman"/>
              <a:cs typeface="Times New Roman"/>
            </a:endParaRPr>
          </a:p>
          <a:p>
            <a:pPr marL="285750" indent="-285750" algn="just">
              <a:buFont typeface="Arial"/>
              <a:buChar char="•"/>
            </a:pPr>
            <a:r>
              <a:rPr lang="en-US" sz="1800" b="1" dirty="0">
                <a:latin typeface="Times New Roman"/>
                <a:ea typeface="+mj-lt"/>
                <a:cs typeface="+mj-lt"/>
              </a:rPr>
              <a:t>Telecom company:</a:t>
            </a:r>
            <a:r>
              <a:rPr lang="en-US" sz="1800" dirty="0">
                <a:latin typeface="Times New Roman"/>
                <a:ea typeface="+mj-lt"/>
                <a:cs typeface="+mj-lt"/>
              </a:rPr>
              <a:t> Telecom giants like Airtel, Vodafone study the user trends and accordingly publish their plans and for this they store the data of its million users.</a:t>
            </a:r>
            <a:endParaRPr lang="en-US" sz="1800" dirty="0">
              <a:latin typeface="Times New Roman"/>
              <a:cs typeface="Times New Roman"/>
            </a:endParaRPr>
          </a:p>
          <a:p>
            <a:pPr marL="285750" indent="-285750" algn="just">
              <a:buFont typeface="Arial"/>
              <a:buChar char="•"/>
            </a:pPr>
            <a:r>
              <a:rPr lang="en-US" sz="1800" b="1" dirty="0">
                <a:latin typeface="Times New Roman"/>
                <a:ea typeface="+mj-lt"/>
                <a:cs typeface="+mj-lt"/>
              </a:rPr>
              <a:t>Share Market:</a:t>
            </a:r>
            <a:r>
              <a:rPr lang="en-US" sz="1800" dirty="0">
                <a:latin typeface="Times New Roman"/>
                <a:ea typeface="+mj-lt"/>
                <a:cs typeface="+mj-lt"/>
              </a:rPr>
              <a:t> Stock exchange across the world generates huge amount of data through its daily transaction.</a:t>
            </a:r>
            <a:endParaRPr lang="en-US" sz="1800" dirty="0">
              <a:latin typeface="Times New Roman"/>
              <a:cs typeface="Times New Roman"/>
            </a:endParaRPr>
          </a:p>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2" name="Footer Placeholder 1">
            <a:extLst>
              <a:ext uri="{FF2B5EF4-FFF2-40B4-BE49-F238E27FC236}">
                <a16:creationId xmlns:a16="http://schemas.microsoft.com/office/drawing/2014/main" id="{7A90A991-6FE7-3527-6E53-2F7354A03193}"/>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788506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65005B5-A066-4660-953C-14AD96FE3240}"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2" name="Footer Placeholder 1">
            <a:extLst>
              <a:ext uri="{FF2B5EF4-FFF2-40B4-BE49-F238E27FC236}">
                <a16:creationId xmlns:a16="http://schemas.microsoft.com/office/drawing/2014/main" id="{7A90A991-6FE7-3527-6E53-2F7354A03193}"/>
              </a:ext>
            </a:extLst>
          </p:cNvPr>
          <p:cNvSpPr>
            <a:spLocks noGrp="1"/>
          </p:cNvSpPr>
          <p:nvPr>
            <p:ph type="ftr" sz="quarter" idx="11"/>
          </p:nvPr>
        </p:nvSpPr>
        <p:spPr/>
        <p:txBody>
          <a:bodyPr/>
          <a:lstStyle/>
          <a:p>
            <a:r>
              <a:rPr lang="en-US"/>
              <a:t>Dr. Kumod Kr. Gupta     Data Analytics ACSAI0512                      Unit Number 1</a:t>
            </a:r>
          </a:p>
        </p:txBody>
      </p:sp>
      <p:pic>
        <p:nvPicPr>
          <p:cNvPr id="8" name="Google Shape;339;p24">
            <a:extLst>
              <a:ext uri="{FF2B5EF4-FFF2-40B4-BE49-F238E27FC236}">
                <a16:creationId xmlns:a16="http://schemas.microsoft.com/office/drawing/2014/main" id="{FF129091-BDF0-8B50-FA8E-5387342F71A0}"/>
              </a:ext>
            </a:extLst>
          </p:cNvPr>
          <p:cNvPicPr preferRelativeResize="0"/>
          <p:nvPr/>
        </p:nvPicPr>
        <p:blipFill rotWithShape="1">
          <a:blip r:embed="rId4">
            <a:alphaModFix/>
          </a:blip>
          <a:srcRect t="6379" b="17407"/>
          <a:stretch/>
        </p:blipFill>
        <p:spPr>
          <a:xfrm>
            <a:off x="431385" y="984383"/>
            <a:ext cx="11730135" cy="5410200"/>
          </a:xfrm>
          <a:prstGeom prst="rect">
            <a:avLst/>
          </a:prstGeom>
          <a:noFill/>
          <a:ln>
            <a:noFill/>
          </a:ln>
        </p:spPr>
      </p:pic>
    </p:spTree>
    <p:extLst>
      <p:ext uri="{BB962C8B-B14F-4D97-AF65-F5344CB8AC3E}">
        <p14:creationId xmlns:p14="http://schemas.microsoft.com/office/powerpoint/2010/main" val="803756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65005B5-A066-4660-953C-14AD96FE3240}"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2" name="Footer Placeholder 1">
            <a:extLst>
              <a:ext uri="{FF2B5EF4-FFF2-40B4-BE49-F238E27FC236}">
                <a16:creationId xmlns:a16="http://schemas.microsoft.com/office/drawing/2014/main" id="{7A90A991-6FE7-3527-6E53-2F7354A03193}"/>
              </a:ext>
            </a:extLst>
          </p:cNvPr>
          <p:cNvSpPr>
            <a:spLocks noGrp="1"/>
          </p:cNvSpPr>
          <p:nvPr>
            <p:ph type="ftr" sz="quarter" idx="11"/>
          </p:nvPr>
        </p:nvSpPr>
        <p:spPr/>
        <p:txBody>
          <a:bodyPr/>
          <a:lstStyle/>
          <a:p>
            <a:r>
              <a:rPr lang="en-US"/>
              <a:t>Dr. Kumod Kr. Gupta     Data Analytics ACSAI0512                      Unit Number 1</a:t>
            </a:r>
          </a:p>
        </p:txBody>
      </p:sp>
      <p:pic>
        <p:nvPicPr>
          <p:cNvPr id="4" name="Google Shape;365;p27">
            <a:extLst>
              <a:ext uri="{FF2B5EF4-FFF2-40B4-BE49-F238E27FC236}">
                <a16:creationId xmlns:a16="http://schemas.microsoft.com/office/drawing/2014/main" id="{FF718D51-83C4-8EF2-5515-E90F0E978256}"/>
              </a:ext>
            </a:extLst>
          </p:cNvPr>
          <p:cNvPicPr preferRelativeResize="0">
            <a:picLocks/>
          </p:cNvPicPr>
          <p:nvPr/>
        </p:nvPicPr>
        <p:blipFill rotWithShape="1">
          <a:blip r:embed="rId4">
            <a:alphaModFix/>
          </a:blip>
          <a:srcRect/>
          <a:stretch/>
        </p:blipFill>
        <p:spPr>
          <a:xfrm>
            <a:off x="838200" y="764705"/>
            <a:ext cx="11201400" cy="5774208"/>
          </a:xfrm>
          <a:prstGeom prst="rect">
            <a:avLst/>
          </a:prstGeom>
          <a:noFill/>
          <a:ln>
            <a:noFill/>
          </a:ln>
        </p:spPr>
      </p:pic>
    </p:spTree>
    <p:extLst>
      <p:ext uri="{BB962C8B-B14F-4D97-AF65-F5344CB8AC3E}">
        <p14:creationId xmlns:p14="http://schemas.microsoft.com/office/powerpoint/2010/main" val="4156052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2C4D10-771E-44B0-8D12-52DEDB56FA1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3876358"/>
            <a:ext cx="5410200" cy="204858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pic>
        <p:nvPicPr>
          <p:cNvPr id="2" name="Picture 1" descr="A diagram of a big data&#10;&#10;Description automatically generated">
            <a:extLst>
              <a:ext uri="{FF2B5EF4-FFF2-40B4-BE49-F238E27FC236}">
                <a16:creationId xmlns:a16="http://schemas.microsoft.com/office/drawing/2014/main" id="{6CD888F8-5E89-F927-453F-3A4899B05EB4}"/>
              </a:ext>
            </a:extLst>
          </p:cNvPr>
          <p:cNvPicPr>
            <a:picLocks noChangeAspect="1"/>
          </p:cNvPicPr>
          <p:nvPr/>
        </p:nvPicPr>
        <p:blipFill>
          <a:blip r:embed="rId4"/>
          <a:stretch>
            <a:fillRect/>
          </a:stretch>
        </p:blipFill>
        <p:spPr>
          <a:xfrm>
            <a:off x="3352801" y="3276600"/>
            <a:ext cx="5791199" cy="2410274"/>
          </a:xfrm>
          <a:prstGeom prst="rect">
            <a:avLst/>
          </a:prstGeom>
        </p:spPr>
      </p:pic>
      <p:sp>
        <p:nvSpPr>
          <p:cNvPr id="7" name="TextBox 6">
            <a:extLst>
              <a:ext uri="{FF2B5EF4-FFF2-40B4-BE49-F238E27FC236}">
                <a16:creationId xmlns:a16="http://schemas.microsoft.com/office/drawing/2014/main" id="{5B075A6E-BC9A-E60D-DE14-EBEF6B04AFA5}"/>
              </a:ext>
            </a:extLst>
          </p:cNvPr>
          <p:cNvSpPr txBox="1"/>
          <p:nvPr/>
        </p:nvSpPr>
        <p:spPr>
          <a:xfrm>
            <a:off x="685800" y="1057529"/>
            <a:ext cx="10363200" cy="2339102"/>
          </a:xfrm>
          <a:prstGeom prst="rect">
            <a:avLst/>
          </a:prstGeom>
          <a:noFill/>
        </p:spPr>
        <p:txBody>
          <a:bodyPr wrap="square">
            <a:spAutoFit/>
          </a:bodyPr>
          <a:lstStyle/>
          <a:p>
            <a:pPr marL="342900" indent="-342900" algn="l">
              <a:buFont typeface="Arial" panose="020B0604020202020204" pitchFamily="34" charset="0"/>
              <a:buChar char="•"/>
            </a:pPr>
            <a:r>
              <a:rPr lang="en-US" sz="2000" b="1" dirty="0">
                <a:latin typeface="Times New Roman"/>
                <a:cs typeface="Segoe UI"/>
              </a:rPr>
              <a:t>5 Vs of Big Data</a:t>
            </a:r>
            <a:r>
              <a:rPr lang="en-US" sz="2000" dirty="0">
                <a:latin typeface="Segoe UI"/>
                <a:cs typeface="Segoe UI"/>
              </a:rPr>
              <a:t>:</a:t>
            </a:r>
          </a:p>
          <a:p>
            <a:pPr marL="342900" indent="-342900" algn="just">
              <a:buFont typeface="Arial" panose="020B0604020202020204" pitchFamily="34" charset="0"/>
              <a:buChar char="•"/>
            </a:pPr>
            <a:r>
              <a:rPr lang="en-US" sz="1800" dirty="0">
                <a:latin typeface="Times New Roman"/>
                <a:cs typeface="Arial"/>
              </a:rPr>
              <a:t>The 5 V's of big data -- Velocity, Volume, Value, Variety and Veracity -- are the five main and innate characteristics of big data. Knowing the 5 V's lets data scientists derive more value from their data while also allowing their organizations to become more customer-centric.</a:t>
            </a:r>
            <a:endParaRPr lang="en-US" dirty="0">
              <a:latin typeface="Times New Roman"/>
              <a:cs typeface="Segoe UI"/>
            </a:endParaRPr>
          </a:p>
          <a:p>
            <a:pPr marL="342900" indent="-342900" algn="just">
              <a:buFont typeface="Arial" panose="020B0604020202020204" pitchFamily="34" charset="0"/>
              <a:buChar char="•"/>
            </a:pPr>
            <a:r>
              <a:rPr lang="en-US" sz="1800" dirty="0">
                <a:latin typeface="Times New Roman"/>
                <a:cs typeface="Arial"/>
              </a:rPr>
              <a:t>Earlier this century, big data was talked about in terms of the three V's -- volume, velocity and variety. Over time, two more V's -- value and veracity -- were added to help data scientists more effectively articulate and communicate the important characteristics of big data. </a:t>
            </a:r>
          </a:p>
          <a:p>
            <a:pPr marL="342900" indent="-342900" algn="just">
              <a:buFont typeface="Arial" panose="020B0604020202020204" pitchFamily="34" charset="0"/>
              <a:buChar char="•"/>
            </a:pPr>
            <a:r>
              <a:rPr lang="en-US" sz="1800" dirty="0">
                <a:latin typeface="Times New Roman"/>
                <a:cs typeface="Arial"/>
              </a:rPr>
              <a:t>In some cases, there's even a sixth V term for big data -- variability.</a:t>
            </a:r>
            <a:endParaRPr lang="en-IN" dirty="0"/>
          </a:p>
        </p:txBody>
      </p:sp>
      <p:sp>
        <p:nvSpPr>
          <p:cNvPr id="6" name="Footer Placeholder 5">
            <a:extLst>
              <a:ext uri="{FF2B5EF4-FFF2-40B4-BE49-F238E27FC236}">
                <a16:creationId xmlns:a16="http://schemas.microsoft.com/office/drawing/2014/main" id="{3BB8FC40-1D89-3AD0-E86E-C2B242B217CB}"/>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202755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2C4D10-771E-44B0-8D12-52DEDB56FA1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3876358"/>
            <a:ext cx="10972800" cy="204858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pic>
        <p:nvPicPr>
          <p:cNvPr id="2" name="Picture 1" descr="A diagram of a big data&#10;&#10;Description automatically generated">
            <a:extLst>
              <a:ext uri="{FF2B5EF4-FFF2-40B4-BE49-F238E27FC236}">
                <a16:creationId xmlns:a16="http://schemas.microsoft.com/office/drawing/2014/main" id="{6CD888F8-5E89-F927-453F-3A4899B05EB4}"/>
              </a:ext>
            </a:extLst>
          </p:cNvPr>
          <p:cNvPicPr>
            <a:picLocks noChangeAspect="1"/>
          </p:cNvPicPr>
          <p:nvPr/>
        </p:nvPicPr>
        <p:blipFill>
          <a:blip r:embed="rId4"/>
          <a:stretch>
            <a:fillRect/>
          </a:stretch>
        </p:blipFill>
        <p:spPr>
          <a:xfrm>
            <a:off x="6172200" y="1488172"/>
            <a:ext cx="5791199" cy="2410274"/>
          </a:xfrm>
          <a:prstGeom prst="rect">
            <a:avLst/>
          </a:prstGeom>
        </p:spPr>
      </p:pic>
      <p:sp>
        <p:nvSpPr>
          <p:cNvPr id="6" name="Footer Placeholder 5">
            <a:extLst>
              <a:ext uri="{FF2B5EF4-FFF2-40B4-BE49-F238E27FC236}">
                <a16:creationId xmlns:a16="http://schemas.microsoft.com/office/drawing/2014/main" id="{3BB8FC40-1D89-3AD0-E86E-C2B242B217CB}"/>
              </a:ext>
            </a:extLst>
          </p:cNvPr>
          <p:cNvSpPr>
            <a:spLocks noGrp="1"/>
          </p:cNvSpPr>
          <p:nvPr>
            <p:ph type="ftr" sz="quarter" idx="11"/>
          </p:nvPr>
        </p:nvSpPr>
        <p:spPr/>
        <p:txBody>
          <a:bodyPr/>
          <a:lstStyle/>
          <a:p>
            <a:r>
              <a:rPr lang="en-US"/>
              <a:t>Dr. Kumod Kr. Gupta     Data Analytics ACSAI0512                      Unit Number 1</a:t>
            </a:r>
          </a:p>
        </p:txBody>
      </p:sp>
      <p:sp>
        <p:nvSpPr>
          <p:cNvPr id="11" name="TextBox 10">
            <a:extLst>
              <a:ext uri="{FF2B5EF4-FFF2-40B4-BE49-F238E27FC236}">
                <a16:creationId xmlns:a16="http://schemas.microsoft.com/office/drawing/2014/main" id="{E9900104-2776-2891-468D-6E02E1C8DBA3}"/>
              </a:ext>
            </a:extLst>
          </p:cNvPr>
          <p:cNvSpPr txBox="1"/>
          <p:nvPr/>
        </p:nvSpPr>
        <p:spPr>
          <a:xfrm>
            <a:off x="914400" y="923729"/>
            <a:ext cx="6125546" cy="3953262"/>
          </a:xfrm>
          <a:prstGeom prst="rect">
            <a:avLst/>
          </a:prstGeom>
          <a:noFill/>
        </p:spPr>
        <p:txBody>
          <a:bodyPr wrap="square">
            <a:spAutoFit/>
          </a:bodyPr>
          <a:lstStyle/>
          <a:p>
            <a:pPr>
              <a:lnSpc>
                <a:spcPct val="107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image represents the "5 Vs of Big Data," which typically include: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Volume</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amount of data generated.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Velocity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speed at which data is generated and processed.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Variety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different types of data (structured, unstructured, semi-structured).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Veracity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quality or trustworthiness of the data.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Value</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usefulness of the data.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These five characteristics help in understanding the complexities and potential of big data.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5203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2C4D10-771E-44B0-8D12-52DEDB56FA1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3876358"/>
            <a:ext cx="10972800" cy="204858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6" name="Footer Placeholder 5">
            <a:extLst>
              <a:ext uri="{FF2B5EF4-FFF2-40B4-BE49-F238E27FC236}">
                <a16:creationId xmlns:a16="http://schemas.microsoft.com/office/drawing/2014/main" id="{3BB8FC40-1D89-3AD0-E86E-C2B242B217CB}"/>
              </a:ext>
            </a:extLst>
          </p:cNvPr>
          <p:cNvSpPr>
            <a:spLocks noGrp="1"/>
          </p:cNvSpPr>
          <p:nvPr>
            <p:ph type="ftr" sz="quarter" idx="11"/>
          </p:nvPr>
        </p:nvSpPr>
        <p:spPr/>
        <p:txBody>
          <a:bodyPr/>
          <a:lstStyle/>
          <a:p>
            <a:r>
              <a:rPr lang="en-US"/>
              <a:t>Dr. Kumod Kr. Gupta     Data Analytics ACSAI0512                      Unit Number 1</a:t>
            </a:r>
          </a:p>
        </p:txBody>
      </p:sp>
      <p:pic>
        <p:nvPicPr>
          <p:cNvPr id="7" name="Google Shape;433;p34">
            <a:extLst>
              <a:ext uri="{FF2B5EF4-FFF2-40B4-BE49-F238E27FC236}">
                <a16:creationId xmlns:a16="http://schemas.microsoft.com/office/drawing/2014/main" id="{411B43D6-4FFC-E102-0BE1-E2307715207A}"/>
              </a:ext>
            </a:extLst>
          </p:cNvPr>
          <p:cNvPicPr preferRelativeResize="0">
            <a:picLocks/>
          </p:cNvPicPr>
          <p:nvPr/>
        </p:nvPicPr>
        <p:blipFill rotWithShape="1">
          <a:blip r:embed="rId4">
            <a:alphaModFix/>
          </a:blip>
          <a:srcRect l="4542" t="5050" r="14013" b="9084"/>
          <a:stretch/>
        </p:blipFill>
        <p:spPr>
          <a:xfrm>
            <a:off x="152400" y="1383533"/>
            <a:ext cx="11125200" cy="5337942"/>
          </a:xfrm>
          <a:prstGeom prst="rect">
            <a:avLst/>
          </a:prstGeom>
          <a:noFill/>
          <a:ln>
            <a:noFill/>
          </a:ln>
        </p:spPr>
      </p:pic>
    </p:spTree>
    <p:extLst>
      <p:ext uri="{BB962C8B-B14F-4D97-AF65-F5344CB8AC3E}">
        <p14:creationId xmlns:p14="http://schemas.microsoft.com/office/powerpoint/2010/main" val="155378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Calibri"/>
            </a:endParaRPr>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FD00FD3-D2DA-4424-B8F3-F0273135B481}" type="datetime1">
              <a:rPr lang="en-US" smtClean="0">
                <a:solidFill>
                  <a:srgbClr val="FFFFFF"/>
                </a:solidFill>
              </a:rPr>
              <a:t>12/29/2024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Kr. Gupta     Data Analytics ACSAI0512                      Unit Number 1</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dirty="0">
                <a:solidFill>
                  <a:srgbClr val="FFFFFF"/>
                </a:solidFill>
              </a:rPr>
              <a:pPr>
                <a:spcAft>
                  <a:spcPts val="600"/>
                </a:spcAft>
              </a:pPr>
              <a:t>4</a:t>
            </a:fld>
            <a:endParaRPr lang="en-US" dirty="0">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pic>
        <p:nvPicPr>
          <p:cNvPr id="6" name="Picture 5">
            <a:extLst>
              <a:ext uri="{FF2B5EF4-FFF2-40B4-BE49-F238E27FC236}">
                <a16:creationId xmlns:a16="http://schemas.microsoft.com/office/drawing/2014/main" id="{4E8CE48D-4939-E4B9-3214-4DEEA58B9EC3}"/>
              </a:ext>
            </a:extLst>
          </p:cNvPr>
          <p:cNvPicPr>
            <a:picLocks noChangeAspect="1"/>
          </p:cNvPicPr>
          <p:nvPr/>
        </p:nvPicPr>
        <p:blipFill rotWithShape="1">
          <a:blip r:embed="rId4"/>
          <a:srcRect l="30625" t="18751" r="31875" b="5000"/>
          <a:stretch/>
        </p:blipFill>
        <p:spPr>
          <a:xfrm>
            <a:off x="3352800" y="1068390"/>
            <a:ext cx="8305800" cy="5165724"/>
          </a:xfrm>
          <a:prstGeom prst="rect">
            <a:avLst/>
          </a:prstGeom>
        </p:spPr>
      </p:pic>
    </p:spTree>
    <p:extLst>
      <p:ext uri="{BB962C8B-B14F-4D97-AF65-F5344CB8AC3E}">
        <p14:creationId xmlns:p14="http://schemas.microsoft.com/office/powerpoint/2010/main" val="3585014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2C4D10-771E-44B0-8D12-52DEDB56FA1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3876358"/>
            <a:ext cx="10972800" cy="204858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6" name="Footer Placeholder 5">
            <a:extLst>
              <a:ext uri="{FF2B5EF4-FFF2-40B4-BE49-F238E27FC236}">
                <a16:creationId xmlns:a16="http://schemas.microsoft.com/office/drawing/2014/main" id="{3BB8FC40-1D89-3AD0-E86E-C2B242B217CB}"/>
              </a:ext>
            </a:extLst>
          </p:cNvPr>
          <p:cNvSpPr>
            <a:spLocks noGrp="1"/>
          </p:cNvSpPr>
          <p:nvPr>
            <p:ph type="ftr" sz="quarter" idx="11"/>
          </p:nvPr>
        </p:nvSpPr>
        <p:spPr/>
        <p:txBody>
          <a:bodyPr/>
          <a:lstStyle/>
          <a:p>
            <a:r>
              <a:rPr lang="en-US"/>
              <a:t>Dr. Kumod Kr. Gupta     Data Analytics ACSAI0512                      Unit Number 1</a:t>
            </a:r>
          </a:p>
        </p:txBody>
      </p:sp>
      <p:pic>
        <p:nvPicPr>
          <p:cNvPr id="2" name="Google Shape;442;p35">
            <a:extLst>
              <a:ext uri="{FF2B5EF4-FFF2-40B4-BE49-F238E27FC236}">
                <a16:creationId xmlns:a16="http://schemas.microsoft.com/office/drawing/2014/main" id="{D744971A-A15C-8D37-5418-A5A38BF093A0}"/>
              </a:ext>
            </a:extLst>
          </p:cNvPr>
          <p:cNvPicPr preferRelativeResize="0">
            <a:picLocks/>
          </p:cNvPicPr>
          <p:nvPr/>
        </p:nvPicPr>
        <p:blipFill rotWithShape="1">
          <a:blip r:embed="rId4">
            <a:alphaModFix/>
          </a:blip>
          <a:srcRect l="3595" t="5050" r="6435" b="12451"/>
          <a:stretch/>
        </p:blipFill>
        <p:spPr>
          <a:xfrm>
            <a:off x="152400" y="914400"/>
            <a:ext cx="11430000" cy="5290880"/>
          </a:xfrm>
          <a:prstGeom prst="rect">
            <a:avLst/>
          </a:prstGeom>
          <a:noFill/>
          <a:ln>
            <a:noFill/>
          </a:ln>
        </p:spPr>
      </p:pic>
    </p:spTree>
    <p:extLst>
      <p:ext uri="{BB962C8B-B14F-4D97-AF65-F5344CB8AC3E}">
        <p14:creationId xmlns:p14="http://schemas.microsoft.com/office/powerpoint/2010/main" val="209242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2C4D10-771E-44B0-8D12-52DEDB56FA1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3876358"/>
            <a:ext cx="10972800" cy="204858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6" name="Footer Placeholder 5">
            <a:extLst>
              <a:ext uri="{FF2B5EF4-FFF2-40B4-BE49-F238E27FC236}">
                <a16:creationId xmlns:a16="http://schemas.microsoft.com/office/drawing/2014/main" id="{3BB8FC40-1D89-3AD0-E86E-C2B242B217CB}"/>
              </a:ext>
            </a:extLst>
          </p:cNvPr>
          <p:cNvSpPr>
            <a:spLocks noGrp="1"/>
          </p:cNvSpPr>
          <p:nvPr>
            <p:ph type="ftr" sz="quarter" idx="11"/>
          </p:nvPr>
        </p:nvSpPr>
        <p:spPr/>
        <p:txBody>
          <a:bodyPr/>
          <a:lstStyle/>
          <a:p>
            <a:r>
              <a:rPr lang="en-US"/>
              <a:t>Dr. Kumod Kr. Gupta     Data Analytics ACSAI0512                      Unit Number 1</a:t>
            </a:r>
          </a:p>
        </p:txBody>
      </p:sp>
      <p:pic>
        <p:nvPicPr>
          <p:cNvPr id="7" name="Google Shape;451;p36">
            <a:extLst>
              <a:ext uri="{FF2B5EF4-FFF2-40B4-BE49-F238E27FC236}">
                <a16:creationId xmlns:a16="http://schemas.microsoft.com/office/drawing/2014/main" id="{4DE55C34-F8AF-69BA-C3D6-580B246572C3}"/>
              </a:ext>
            </a:extLst>
          </p:cNvPr>
          <p:cNvPicPr preferRelativeResize="0">
            <a:picLocks/>
          </p:cNvPicPr>
          <p:nvPr/>
        </p:nvPicPr>
        <p:blipFill rotWithShape="1">
          <a:blip r:embed="rId4">
            <a:alphaModFix/>
          </a:blip>
          <a:srcRect l="14013" t="15151" r="16854" b="12452"/>
          <a:stretch/>
        </p:blipFill>
        <p:spPr>
          <a:xfrm>
            <a:off x="304800" y="914400"/>
            <a:ext cx="11277600" cy="5349874"/>
          </a:xfrm>
          <a:prstGeom prst="rect">
            <a:avLst/>
          </a:prstGeom>
          <a:noFill/>
          <a:ln>
            <a:noFill/>
          </a:ln>
        </p:spPr>
      </p:pic>
    </p:spTree>
    <p:extLst>
      <p:ext uri="{BB962C8B-B14F-4D97-AF65-F5344CB8AC3E}">
        <p14:creationId xmlns:p14="http://schemas.microsoft.com/office/powerpoint/2010/main" val="3203194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2C4D10-771E-44B0-8D12-52DEDB56FA1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3876358"/>
            <a:ext cx="10972800" cy="204858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6" name="Footer Placeholder 5">
            <a:extLst>
              <a:ext uri="{FF2B5EF4-FFF2-40B4-BE49-F238E27FC236}">
                <a16:creationId xmlns:a16="http://schemas.microsoft.com/office/drawing/2014/main" id="{3BB8FC40-1D89-3AD0-E86E-C2B242B217CB}"/>
              </a:ext>
            </a:extLst>
          </p:cNvPr>
          <p:cNvSpPr>
            <a:spLocks noGrp="1"/>
          </p:cNvSpPr>
          <p:nvPr>
            <p:ph type="ftr" sz="quarter" idx="11"/>
          </p:nvPr>
        </p:nvSpPr>
        <p:spPr/>
        <p:txBody>
          <a:bodyPr/>
          <a:lstStyle/>
          <a:p>
            <a:r>
              <a:rPr lang="en-US"/>
              <a:t>Dr. Kumod Kr. Gupta     Data Analytics ACSAI0512                      Unit Number 1</a:t>
            </a:r>
          </a:p>
        </p:txBody>
      </p:sp>
      <p:pic>
        <p:nvPicPr>
          <p:cNvPr id="2" name="Google Shape;460;p37">
            <a:extLst>
              <a:ext uri="{FF2B5EF4-FFF2-40B4-BE49-F238E27FC236}">
                <a16:creationId xmlns:a16="http://schemas.microsoft.com/office/drawing/2014/main" id="{62722DB2-48FD-DFFD-F3D0-EB3EF7293A02}"/>
              </a:ext>
            </a:extLst>
          </p:cNvPr>
          <p:cNvPicPr preferRelativeResize="0">
            <a:picLocks/>
          </p:cNvPicPr>
          <p:nvPr/>
        </p:nvPicPr>
        <p:blipFill rotWithShape="1">
          <a:blip r:embed="rId4">
            <a:alphaModFix/>
          </a:blip>
          <a:srcRect l="7191" t="16836" r="10224" b="14135"/>
          <a:stretch/>
        </p:blipFill>
        <p:spPr>
          <a:xfrm>
            <a:off x="228600" y="990600"/>
            <a:ext cx="11201400" cy="5349875"/>
          </a:xfrm>
          <a:prstGeom prst="rect">
            <a:avLst/>
          </a:prstGeom>
          <a:noFill/>
          <a:ln>
            <a:noFill/>
          </a:ln>
        </p:spPr>
      </p:pic>
    </p:spTree>
    <p:extLst>
      <p:ext uri="{BB962C8B-B14F-4D97-AF65-F5344CB8AC3E}">
        <p14:creationId xmlns:p14="http://schemas.microsoft.com/office/powerpoint/2010/main" val="2250059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2C4D10-771E-44B0-8D12-52DEDB56FA1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3876358"/>
            <a:ext cx="10972800" cy="204858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6" name="Footer Placeholder 5">
            <a:extLst>
              <a:ext uri="{FF2B5EF4-FFF2-40B4-BE49-F238E27FC236}">
                <a16:creationId xmlns:a16="http://schemas.microsoft.com/office/drawing/2014/main" id="{3BB8FC40-1D89-3AD0-E86E-C2B242B217CB}"/>
              </a:ext>
            </a:extLst>
          </p:cNvPr>
          <p:cNvSpPr>
            <a:spLocks noGrp="1"/>
          </p:cNvSpPr>
          <p:nvPr>
            <p:ph type="ftr" sz="quarter" idx="11"/>
          </p:nvPr>
        </p:nvSpPr>
        <p:spPr/>
        <p:txBody>
          <a:bodyPr/>
          <a:lstStyle/>
          <a:p>
            <a:r>
              <a:rPr lang="en-US"/>
              <a:t>Dr. Kumod Kr. Gupta     Data Analytics ACSAI0512                      Unit Number 1</a:t>
            </a:r>
          </a:p>
        </p:txBody>
      </p:sp>
      <p:pic>
        <p:nvPicPr>
          <p:cNvPr id="7" name="Google Shape;469;p38">
            <a:extLst>
              <a:ext uri="{FF2B5EF4-FFF2-40B4-BE49-F238E27FC236}">
                <a16:creationId xmlns:a16="http://schemas.microsoft.com/office/drawing/2014/main" id="{D4AA25D7-B163-F8FF-AF01-51DD99FF9961}"/>
              </a:ext>
            </a:extLst>
          </p:cNvPr>
          <p:cNvPicPr preferRelativeResize="0">
            <a:picLocks/>
          </p:cNvPicPr>
          <p:nvPr/>
        </p:nvPicPr>
        <p:blipFill rotWithShape="1">
          <a:blip r:embed="rId4">
            <a:alphaModFix/>
          </a:blip>
          <a:srcRect l="9277" t="20203" r="14012" b="14135"/>
          <a:stretch/>
        </p:blipFill>
        <p:spPr>
          <a:xfrm>
            <a:off x="228600" y="914400"/>
            <a:ext cx="10972800" cy="5273675"/>
          </a:xfrm>
          <a:prstGeom prst="rect">
            <a:avLst/>
          </a:prstGeom>
          <a:noFill/>
          <a:ln>
            <a:noFill/>
          </a:ln>
        </p:spPr>
      </p:pic>
    </p:spTree>
    <p:extLst>
      <p:ext uri="{BB962C8B-B14F-4D97-AF65-F5344CB8AC3E}">
        <p14:creationId xmlns:p14="http://schemas.microsoft.com/office/powerpoint/2010/main" val="111762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2C4D10-771E-44B0-8D12-52DEDB56FA1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3876358"/>
            <a:ext cx="10972800" cy="204858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200" dirty="0">
                <a:latin typeface="Segoe UI"/>
                <a:cs typeface="Segoe UI"/>
              </a:rPr>
            </a:br>
            <a:br>
              <a:rPr lang="en-US" sz="2400" dirty="0">
                <a:latin typeface="Segoe UI"/>
                <a:cs typeface="Segoe UI"/>
              </a:rPr>
            </a:br>
            <a:endParaRPr lang="en-US" sz="2200" dirty="0">
              <a:latin typeface="Times New Roman"/>
              <a:cs typeface="Segoe UI"/>
            </a:endParaRPr>
          </a:p>
          <a:p>
            <a:pPr algn="l"/>
            <a:endParaRPr lang="en-US" sz="2000" dirty="0">
              <a:latin typeface="Times New Roman"/>
              <a:ea typeface="Calibri"/>
              <a:cs typeface="Calibri"/>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pic>
        <p:nvPicPr>
          <p:cNvPr id="2" name="Picture 1" descr="A diagram of a big data&#10;&#10;Description automatically generated">
            <a:extLst>
              <a:ext uri="{FF2B5EF4-FFF2-40B4-BE49-F238E27FC236}">
                <a16:creationId xmlns:a16="http://schemas.microsoft.com/office/drawing/2014/main" id="{6CD888F8-5E89-F927-453F-3A4899B05EB4}"/>
              </a:ext>
            </a:extLst>
          </p:cNvPr>
          <p:cNvPicPr>
            <a:picLocks noChangeAspect="1"/>
          </p:cNvPicPr>
          <p:nvPr/>
        </p:nvPicPr>
        <p:blipFill>
          <a:blip r:embed="rId4"/>
          <a:stretch>
            <a:fillRect/>
          </a:stretch>
        </p:blipFill>
        <p:spPr>
          <a:xfrm>
            <a:off x="6172200" y="1488172"/>
            <a:ext cx="5791199" cy="2410274"/>
          </a:xfrm>
          <a:prstGeom prst="rect">
            <a:avLst/>
          </a:prstGeom>
        </p:spPr>
      </p:pic>
      <p:sp>
        <p:nvSpPr>
          <p:cNvPr id="6" name="Footer Placeholder 5">
            <a:extLst>
              <a:ext uri="{FF2B5EF4-FFF2-40B4-BE49-F238E27FC236}">
                <a16:creationId xmlns:a16="http://schemas.microsoft.com/office/drawing/2014/main" id="{3BB8FC40-1D89-3AD0-E86E-C2B242B217CB}"/>
              </a:ext>
            </a:extLst>
          </p:cNvPr>
          <p:cNvSpPr>
            <a:spLocks noGrp="1"/>
          </p:cNvSpPr>
          <p:nvPr>
            <p:ph type="ftr" sz="quarter" idx="11"/>
          </p:nvPr>
        </p:nvSpPr>
        <p:spPr/>
        <p:txBody>
          <a:bodyPr/>
          <a:lstStyle/>
          <a:p>
            <a:r>
              <a:rPr lang="en-US"/>
              <a:t>Dr. Kumod Kr. Gupta     Data Analytics ACSAI0512                      Unit Number 1</a:t>
            </a:r>
          </a:p>
        </p:txBody>
      </p:sp>
      <p:sp>
        <p:nvSpPr>
          <p:cNvPr id="10" name="TextBox 9">
            <a:extLst>
              <a:ext uri="{FF2B5EF4-FFF2-40B4-BE49-F238E27FC236}">
                <a16:creationId xmlns:a16="http://schemas.microsoft.com/office/drawing/2014/main" id="{A044F435-4D66-3E82-9771-C9EF94702CDF}"/>
              </a:ext>
            </a:extLst>
          </p:cNvPr>
          <p:cNvSpPr txBox="1"/>
          <p:nvPr/>
        </p:nvSpPr>
        <p:spPr>
          <a:xfrm>
            <a:off x="609600" y="1378679"/>
            <a:ext cx="6125546" cy="3052759"/>
          </a:xfrm>
          <a:prstGeom prst="rect">
            <a:avLst/>
          </a:prstGeom>
          <a:noFill/>
        </p:spPr>
        <p:txBody>
          <a:bodyPr wrap="square">
            <a:spAutoFit/>
          </a:bodyPr>
          <a:lstStyle/>
          <a:p>
            <a:pPr>
              <a:lnSpc>
                <a:spcPct val="107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sixth "V" added to the original five Vs of Big Data is </a:t>
            </a: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Variability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Variability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refers to the changing nature of data, especially in the context of its meaning. </a:t>
            </a:r>
          </a:p>
          <a:p>
            <a:pPr marL="285750" indent="-285750">
              <a:lnSpc>
                <a:spcPct val="107000"/>
              </a:lnSpc>
              <a:spcAft>
                <a:spcPts val="800"/>
              </a:spcAft>
              <a:buFont typeface="Arial" panose="020B0604020202020204" pitchFamily="34" charset="0"/>
              <a:buChar char="•"/>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This includes the variations in data flow rates and formats, which can complicate data processing and analysis. </a:t>
            </a:r>
          </a:p>
          <a:p>
            <a:pPr marL="285750" indent="-285750">
              <a:lnSpc>
                <a:spcPct val="107000"/>
              </a:lnSpc>
              <a:spcAft>
                <a:spcPts val="800"/>
              </a:spcAft>
              <a:buFont typeface="Arial" panose="020B0604020202020204" pitchFamily="34" charset="0"/>
              <a:buChar char="•"/>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concept of variability is crucial because it highlights the challenges posed by data that can be highly inconsistent, unpredictable, and dynamic.</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967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54B5DE3-2F37-41E6-BAE1-B5C463F8BA72}"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Digital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E2897820-5946-FDA7-4B13-14E20C284854}"/>
              </a:ext>
            </a:extLst>
          </p:cNvPr>
          <p:cNvSpPr txBox="1"/>
          <p:nvPr/>
        </p:nvSpPr>
        <p:spPr>
          <a:xfrm>
            <a:off x="914400" y="1143000"/>
            <a:ext cx="975360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Calibri"/>
                <a:cs typeface="Calibri"/>
              </a:rPr>
              <a:t>Process of classifying data in relevant categories so that it can be used or applied more efficiently. </a:t>
            </a:r>
          </a:p>
          <a:p>
            <a:pPr marL="342900" indent="-342900">
              <a:buFont typeface="Arial" panose="020B0604020202020204" pitchFamily="34" charset="0"/>
              <a:buChar char="•"/>
            </a:pPr>
            <a:r>
              <a:rPr lang="en-US" sz="2000" dirty="0">
                <a:latin typeface="Times New Roman"/>
                <a:ea typeface="Calibri"/>
                <a:cs typeface="Calibri"/>
              </a:rPr>
              <a:t>The classification of data makes it easy for the user to retrieve it. </a:t>
            </a:r>
          </a:p>
          <a:p>
            <a:pPr marL="342900" indent="-342900">
              <a:buFont typeface="Arial" panose="020B0604020202020204" pitchFamily="34" charset="0"/>
              <a:buChar char="•"/>
            </a:pPr>
            <a:r>
              <a:rPr lang="en-US" sz="2000" dirty="0">
                <a:latin typeface="Times New Roman"/>
                <a:ea typeface="Calibri"/>
                <a:cs typeface="Calibri"/>
              </a:rPr>
              <a:t>Data classification holds its importance when comes to data security and compliance and also to meet different types of business or personal objective. </a:t>
            </a:r>
          </a:p>
          <a:p>
            <a:pPr marL="342900" indent="-342900">
              <a:buFont typeface="Arial" panose="020B0604020202020204" pitchFamily="34" charset="0"/>
              <a:buChar char="•"/>
            </a:pPr>
            <a:r>
              <a:rPr lang="en-US" sz="2000" dirty="0">
                <a:latin typeface="Times New Roman"/>
                <a:ea typeface="Calibri"/>
                <a:cs typeface="Calibri"/>
              </a:rPr>
              <a:t>It is also of major requirement, as data must be easily retrievable within a specific period of time. </a:t>
            </a:r>
          </a:p>
          <a:p>
            <a:r>
              <a:rPr lang="en-US" sz="2000" dirty="0">
                <a:latin typeface="Times New Roman"/>
                <a:ea typeface="Calibri"/>
                <a:cs typeface="Calibri"/>
              </a:rPr>
              <a:t>We can further divide Data into three categories:</a:t>
            </a:r>
          </a:p>
          <a:p>
            <a:pPr marL="457200" indent="-457200">
              <a:buAutoNum type="arabicPeriod"/>
            </a:pPr>
            <a:r>
              <a:rPr lang="en-US" sz="2000" dirty="0">
                <a:latin typeface="Times New Roman"/>
                <a:ea typeface="Calibri"/>
                <a:cs typeface="Calibri"/>
              </a:rPr>
              <a:t>Structured Data</a:t>
            </a:r>
          </a:p>
          <a:p>
            <a:pPr marL="457200" indent="-457200">
              <a:buAutoNum type="arabicPeriod"/>
            </a:pPr>
            <a:r>
              <a:rPr lang="en-US" sz="2000" dirty="0">
                <a:latin typeface="Times New Roman"/>
                <a:ea typeface="Calibri"/>
                <a:cs typeface="Calibri"/>
              </a:rPr>
              <a:t>Unstructured Data</a:t>
            </a:r>
          </a:p>
          <a:p>
            <a:pPr marL="457200" indent="-457200">
              <a:buAutoNum type="arabicPeriod"/>
            </a:pPr>
            <a:r>
              <a:rPr lang="en-US" sz="2000" dirty="0">
                <a:latin typeface="Times New Roman"/>
                <a:ea typeface="Calibri"/>
                <a:cs typeface="Calibri"/>
              </a:rPr>
              <a:t>Semi Structured Data</a:t>
            </a:r>
          </a:p>
          <a:p>
            <a:endParaRPr lang="en-US" dirty="0">
              <a:ea typeface="Calibri"/>
              <a:cs typeface="Calibri"/>
            </a:endParaRPr>
          </a:p>
        </p:txBody>
      </p:sp>
      <p:sp>
        <p:nvSpPr>
          <p:cNvPr id="2" name="Footer Placeholder 1">
            <a:extLst>
              <a:ext uri="{FF2B5EF4-FFF2-40B4-BE49-F238E27FC236}">
                <a16:creationId xmlns:a16="http://schemas.microsoft.com/office/drawing/2014/main" id="{742A0F2B-AE3D-9210-47F3-17D66501B18E}"/>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315768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D765371-F672-4C25-8683-775AC763A0E4}"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Digital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6" name="TextBox 5">
            <a:extLst>
              <a:ext uri="{FF2B5EF4-FFF2-40B4-BE49-F238E27FC236}">
                <a16:creationId xmlns:a16="http://schemas.microsoft.com/office/drawing/2014/main" id="{E2897820-5946-FDA7-4B13-14E20C284854}"/>
              </a:ext>
            </a:extLst>
          </p:cNvPr>
          <p:cNvSpPr txBox="1"/>
          <p:nvPr/>
        </p:nvSpPr>
        <p:spPr>
          <a:xfrm>
            <a:off x="1219200" y="903606"/>
            <a:ext cx="94488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ea typeface="+mn-lt"/>
                <a:cs typeface="+mn-lt"/>
              </a:rPr>
              <a:t>S</a:t>
            </a:r>
            <a:r>
              <a:rPr lang="en-US" b="1" dirty="0">
                <a:latin typeface="Times New Roman"/>
                <a:ea typeface="+mn-lt"/>
                <a:cs typeface="+mn-lt"/>
              </a:rPr>
              <a:t>tructured Data :</a:t>
            </a:r>
            <a:endParaRPr lang="en-US" b="1" dirty="0">
              <a:latin typeface="Times New Roman"/>
              <a:ea typeface="Calibri"/>
              <a:cs typeface="Calibri"/>
            </a:endParaRPr>
          </a:p>
          <a:p>
            <a:pPr algn="just"/>
            <a:endParaRPr lang="en-US" b="1" dirty="0">
              <a:latin typeface="Times New Roman"/>
              <a:ea typeface="+mn-lt"/>
              <a:cs typeface="+mn-lt"/>
            </a:endParaRPr>
          </a:p>
          <a:p>
            <a:pPr marL="285750" indent="-285750" algn="just">
              <a:buFont typeface="Arial" panose="020B0604020202020204" pitchFamily="34" charset="0"/>
              <a:buChar char="•"/>
            </a:pPr>
            <a:r>
              <a:rPr lang="en-US" dirty="0">
                <a:latin typeface="Times New Roman"/>
                <a:ea typeface="+mn-lt"/>
                <a:cs typeface="+mn-lt"/>
              </a:rPr>
              <a:t>Structured data is created using a fixed schema and is maintained in tabular format. </a:t>
            </a:r>
          </a:p>
          <a:p>
            <a:pPr marL="285750" indent="-285750" algn="just">
              <a:buFont typeface="Arial" panose="020B0604020202020204" pitchFamily="34" charset="0"/>
              <a:buChar char="•"/>
            </a:pPr>
            <a:r>
              <a:rPr lang="en-US" dirty="0">
                <a:latin typeface="Times New Roman"/>
                <a:ea typeface="+mn-lt"/>
                <a:cs typeface="+mn-lt"/>
              </a:rPr>
              <a:t>The elements in structured data are addressable for effective analysis. </a:t>
            </a:r>
          </a:p>
          <a:p>
            <a:pPr marL="285750" indent="-285750" algn="just">
              <a:buFont typeface="Arial" panose="020B0604020202020204" pitchFamily="34" charset="0"/>
              <a:buChar char="•"/>
            </a:pPr>
            <a:r>
              <a:rPr lang="en-US" dirty="0">
                <a:latin typeface="Times New Roman"/>
                <a:ea typeface="+mn-lt"/>
                <a:cs typeface="+mn-lt"/>
              </a:rPr>
              <a:t>It contains all the data which can be stored in the SQL database in a tabular format. </a:t>
            </a:r>
          </a:p>
          <a:p>
            <a:pPr marL="285750" indent="-285750" algn="just">
              <a:buFont typeface="Arial" panose="020B0604020202020204" pitchFamily="34" charset="0"/>
              <a:buChar char="•"/>
            </a:pPr>
            <a:r>
              <a:rPr lang="en-US" dirty="0">
                <a:latin typeface="Times New Roman"/>
                <a:ea typeface="+mn-lt"/>
                <a:cs typeface="+mn-lt"/>
              </a:rPr>
              <a:t>Today, most of the data is developed and processed in the simplest way to manage information. </a:t>
            </a:r>
            <a:endParaRPr lang="en-US" dirty="0">
              <a:latin typeface="Times New Roman"/>
              <a:ea typeface="Calibri"/>
              <a:cs typeface="Calibri"/>
            </a:endParaRPr>
          </a:p>
          <a:p>
            <a:pPr algn="just"/>
            <a:r>
              <a:rPr lang="en-US" dirty="0">
                <a:latin typeface="Times New Roman"/>
                <a:ea typeface="Calibri"/>
                <a:cs typeface="Calibri"/>
              </a:rPr>
              <a:t>Examples –</a:t>
            </a:r>
          </a:p>
          <a:p>
            <a:pPr algn="just"/>
            <a:r>
              <a:rPr lang="en-US" dirty="0">
                <a:latin typeface="Times New Roman"/>
                <a:ea typeface="Calibri"/>
                <a:cs typeface="Calibri"/>
              </a:rPr>
              <a:t>Relational data, Geo-location, credit card numbers, addresses, etc. </a:t>
            </a:r>
          </a:p>
          <a:p>
            <a:pPr algn="just"/>
            <a:r>
              <a:rPr lang="en-US" dirty="0">
                <a:latin typeface="Times New Roman"/>
                <a:ea typeface="Calibri"/>
                <a:cs typeface="Calibri"/>
              </a:rPr>
              <a:t>Consider an example for Relational Data like you have to maintain a record of students for a university like the name of the student, ID of a student, address, and Email of the student. To store the record of students used the following relational schema and table for the same.</a:t>
            </a:r>
          </a:p>
          <a:p>
            <a:pPr algn="just"/>
            <a:endParaRPr lang="en-US" dirty="0">
              <a:ea typeface="Calibri"/>
              <a:cs typeface="Calibri"/>
            </a:endParaRPr>
          </a:p>
          <a:p>
            <a:endParaRPr lang="en-US" dirty="0">
              <a:ea typeface="Calibri"/>
              <a:cs typeface="Calibri"/>
            </a:endParaRPr>
          </a:p>
        </p:txBody>
      </p:sp>
      <p:graphicFrame>
        <p:nvGraphicFramePr>
          <p:cNvPr id="2" name="Table 1">
            <a:extLst>
              <a:ext uri="{FF2B5EF4-FFF2-40B4-BE49-F238E27FC236}">
                <a16:creationId xmlns:a16="http://schemas.microsoft.com/office/drawing/2014/main" id="{DE1AD58A-5027-7CB5-A462-FDAEB6DCBDDA}"/>
              </a:ext>
            </a:extLst>
          </p:cNvPr>
          <p:cNvGraphicFramePr>
            <a:graphicFrameLocks noGrp="1"/>
          </p:cNvGraphicFramePr>
          <p:nvPr>
            <p:extLst>
              <p:ext uri="{D42A27DB-BD31-4B8C-83A1-F6EECF244321}">
                <p14:modId xmlns:p14="http://schemas.microsoft.com/office/powerpoint/2010/main" val="191401532"/>
              </p:ext>
            </p:extLst>
          </p:nvPr>
        </p:nvGraphicFramePr>
        <p:xfrm>
          <a:off x="2133600" y="4332277"/>
          <a:ext cx="7829952" cy="1153734"/>
        </p:xfrm>
        <a:graphic>
          <a:graphicData uri="http://schemas.openxmlformats.org/drawingml/2006/table">
            <a:tbl>
              <a:tblPr firstRow="1" bandRow="1">
                <a:tableStyleId>{5C22544A-7EE6-4342-B048-85BDC9FD1C3A}</a:tableStyleId>
              </a:tblPr>
              <a:tblGrid>
                <a:gridCol w="1957488">
                  <a:extLst>
                    <a:ext uri="{9D8B030D-6E8A-4147-A177-3AD203B41FA5}">
                      <a16:colId xmlns:a16="http://schemas.microsoft.com/office/drawing/2014/main" val="3367662586"/>
                    </a:ext>
                  </a:extLst>
                </a:gridCol>
                <a:gridCol w="1957488">
                  <a:extLst>
                    <a:ext uri="{9D8B030D-6E8A-4147-A177-3AD203B41FA5}">
                      <a16:colId xmlns:a16="http://schemas.microsoft.com/office/drawing/2014/main" val="3034373299"/>
                    </a:ext>
                  </a:extLst>
                </a:gridCol>
                <a:gridCol w="1957488">
                  <a:extLst>
                    <a:ext uri="{9D8B030D-6E8A-4147-A177-3AD203B41FA5}">
                      <a16:colId xmlns:a16="http://schemas.microsoft.com/office/drawing/2014/main" val="1539423520"/>
                    </a:ext>
                  </a:extLst>
                </a:gridCol>
                <a:gridCol w="1957488">
                  <a:extLst>
                    <a:ext uri="{9D8B030D-6E8A-4147-A177-3AD203B41FA5}">
                      <a16:colId xmlns:a16="http://schemas.microsoft.com/office/drawing/2014/main" val="1051626224"/>
                    </a:ext>
                  </a:extLst>
                </a:gridCol>
              </a:tblGrid>
              <a:tr h="384578">
                <a:tc>
                  <a:txBody>
                    <a:bodyPr/>
                    <a:lstStyle/>
                    <a:p>
                      <a:r>
                        <a:rPr lang="en-US" dirty="0"/>
                        <a:t>           ID</a:t>
                      </a:r>
                    </a:p>
                  </a:txBody>
                  <a:tcPr/>
                </a:tc>
                <a:tc>
                  <a:txBody>
                    <a:bodyPr/>
                    <a:lstStyle/>
                    <a:p>
                      <a:r>
                        <a:rPr lang="en-US" dirty="0"/>
                        <a:t>        NAME</a:t>
                      </a:r>
                    </a:p>
                  </a:txBody>
                  <a:tcPr/>
                </a:tc>
                <a:tc>
                  <a:txBody>
                    <a:bodyPr/>
                    <a:lstStyle/>
                    <a:p>
                      <a:pPr lvl="0">
                        <a:buNone/>
                      </a:pPr>
                      <a:r>
                        <a:rPr lang="en-US" dirty="0"/>
                        <a:t>      ADDRESS</a:t>
                      </a:r>
                    </a:p>
                  </a:txBody>
                  <a:tcPr/>
                </a:tc>
                <a:tc>
                  <a:txBody>
                    <a:bodyPr/>
                    <a:lstStyle/>
                    <a:p>
                      <a:pPr lvl="0">
                        <a:buNone/>
                      </a:pPr>
                      <a:r>
                        <a:rPr lang="en-US" dirty="0"/>
                        <a:t>      EMAIL</a:t>
                      </a:r>
                    </a:p>
                  </a:txBody>
                  <a:tcPr/>
                </a:tc>
                <a:extLst>
                  <a:ext uri="{0D108BD9-81ED-4DB2-BD59-A6C34878D82A}">
                    <a16:rowId xmlns:a16="http://schemas.microsoft.com/office/drawing/2014/main" val="2050033913"/>
                  </a:ext>
                </a:extLst>
              </a:tr>
              <a:tr h="384578">
                <a:tc>
                  <a:txBody>
                    <a:bodyPr/>
                    <a:lstStyle/>
                    <a:p>
                      <a:r>
                        <a:rPr lang="en-US" dirty="0"/>
                        <a:t>         101</a:t>
                      </a:r>
                    </a:p>
                  </a:txBody>
                  <a:tcPr/>
                </a:tc>
                <a:tc>
                  <a:txBody>
                    <a:bodyPr/>
                    <a:lstStyle/>
                    <a:p>
                      <a:r>
                        <a:rPr lang="en-US" dirty="0"/>
                        <a:t>             A</a:t>
                      </a:r>
                    </a:p>
                  </a:txBody>
                  <a:tcPr/>
                </a:tc>
                <a:tc>
                  <a:txBody>
                    <a:bodyPr/>
                    <a:lstStyle/>
                    <a:p>
                      <a:pPr lvl="0">
                        <a:buNone/>
                      </a:pPr>
                      <a:r>
                        <a:rPr lang="en-US" dirty="0"/>
                        <a:t>          Delhi</a:t>
                      </a:r>
                    </a:p>
                  </a:txBody>
                  <a:tcPr/>
                </a:tc>
                <a:tc>
                  <a:txBody>
                    <a:bodyPr/>
                    <a:lstStyle/>
                    <a:p>
                      <a:pPr lvl="0">
                        <a:buNone/>
                      </a:pPr>
                      <a:r>
                        <a:rPr lang="en-US" dirty="0"/>
                        <a:t>   A@gmail.com</a:t>
                      </a:r>
                    </a:p>
                  </a:txBody>
                  <a:tcPr/>
                </a:tc>
                <a:extLst>
                  <a:ext uri="{0D108BD9-81ED-4DB2-BD59-A6C34878D82A}">
                    <a16:rowId xmlns:a16="http://schemas.microsoft.com/office/drawing/2014/main" val="2967313890"/>
                  </a:ext>
                </a:extLst>
              </a:tr>
              <a:tr h="384578">
                <a:tc>
                  <a:txBody>
                    <a:bodyPr/>
                    <a:lstStyle/>
                    <a:p>
                      <a:r>
                        <a:rPr lang="en-US" dirty="0"/>
                        <a:t>          102</a:t>
                      </a:r>
                    </a:p>
                  </a:txBody>
                  <a:tcPr/>
                </a:tc>
                <a:tc>
                  <a:txBody>
                    <a:bodyPr/>
                    <a:lstStyle/>
                    <a:p>
                      <a:r>
                        <a:rPr lang="en-US" dirty="0"/>
                        <a:t>             B</a:t>
                      </a:r>
                    </a:p>
                  </a:txBody>
                  <a:tcPr/>
                </a:tc>
                <a:tc>
                  <a:txBody>
                    <a:bodyPr/>
                    <a:lstStyle/>
                    <a:p>
                      <a:pPr lvl="0">
                        <a:buNone/>
                      </a:pPr>
                      <a:r>
                        <a:rPr lang="en-US" dirty="0"/>
                        <a:t>        Mumbai</a:t>
                      </a:r>
                    </a:p>
                  </a:txBody>
                  <a:tcPr/>
                </a:tc>
                <a:tc>
                  <a:txBody>
                    <a:bodyPr/>
                    <a:lstStyle/>
                    <a:p>
                      <a:pPr lvl="0">
                        <a:buNone/>
                      </a:pPr>
                      <a:r>
                        <a:rPr lang="en-US" dirty="0"/>
                        <a:t>   B@gmail.com</a:t>
                      </a:r>
                    </a:p>
                  </a:txBody>
                  <a:tcPr/>
                </a:tc>
                <a:extLst>
                  <a:ext uri="{0D108BD9-81ED-4DB2-BD59-A6C34878D82A}">
                    <a16:rowId xmlns:a16="http://schemas.microsoft.com/office/drawing/2014/main" val="926138544"/>
                  </a:ext>
                </a:extLst>
              </a:tr>
            </a:tbl>
          </a:graphicData>
        </a:graphic>
      </p:graphicFrame>
      <p:sp>
        <p:nvSpPr>
          <p:cNvPr id="7" name="Footer Placeholder 6">
            <a:extLst>
              <a:ext uri="{FF2B5EF4-FFF2-40B4-BE49-F238E27FC236}">
                <a16:creationId xmlns:a16="http://schemas.microsoft.com/office/drawing/2014/main" id="{C29E6EAB-9AA4-1E50-7CC4-20FDEB1AC7E0}"/>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618072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0F39E54-EF1E-4EDE-AEFE-3606E294DAE2}"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Digital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9"/>
            <a:ext cx="10972800" cy="3541112"/>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E2897820-5946-FDA7-4B13-14E20C284854}"/>
              </a:ext>
            </a:extLst>
          </p:cNvPr>
          <p:cNvSpPr txBox="1"/>
          <p:nvPr/>
        </p:nvSpPr>
        <p:spPr>
          <a:xfrm>
            <a:off x="1525439" y="1066800"/>
            <a:ext cx="9141122"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latin typeface="Times New Roman"/>
                <a:ea typeface="+mn-lt"/>
                <a:cs typeface="+mn-lt"/>
              </a:rPr>
              <a:t>Un Structured Data :</a:t>
            </a:r>
            <a:endParaRPr lang="en-US" sz="2000" b="1" dirty="0">
              <a:latin typeface="Times New Roman"/>
              <a:ea typeface="Calibri"/>
              <a:cs typeface="Calibri"/>
            </a:endParaRPr>
          </a:p>
          <a:p>
            <a:pPr marL="342900" indent="-342900" algn="just">
              <a:buFont typeface="Arial" panose="020B0604020202020204" pitchFamily="34" charset="0"/>
              <a:buChar char="•"/>
            </a:pPr>
            <a:r>
              <a:rPr lang="en-US" sz="2000" dirty="0">
                <a:latin typeface="Times New Roman"/>
                <a:ea typeface="+mn-lt"/>
                <a:cs typeface="+mn-lt"/>
              </a:rPr>
              <a:t>It is defined as the data in which is not follow a pre-defined standard or you can say that any does not follow any organized format. </a:t>
            </a:r>
          </a:p>
          <a:p>
            <a:pPr marL="342900" indent="-342900" algn="just">
              <a:buFont typeface="Arial" panose="020B0604020202020204" pitchFamily="34" charset="0"/>
              <a:buChar char="•"/>
            </a:pPr>
            <a:r>
              <a:rPr lang="en-US" sz="2000" dirty="0">
                <a:latin typeface="Times New Roman"/>
                <a:ea typeface="+mn-lt"/>
                <a:cs typeface="+mn-lt"/>
              </a:rPr>
              <a:t>This kind of data is also not fit for the relational database because in the relational database you will see a pre-defined manner or you can say organized way of data.</a:t>
            </a:r>
          </a:p>
          <a:p>
            <a:pPr marL="342900" indent="-342900" algn="just">
              <a:buFont typeface="Arial" panose="020B0604020202020204" pitchFamily="34" charset="0"/>
              <a:buChar char="•"/>
            </a:pPr>
            <a:r>
              <a:rPr lang="en-US" sz="2000" dirty="0">
                <a:latin typeface="Times New Roman"/>
                <a:ea typeface="+mn-lt"/>
                <a:cs typeface="+mn-lt"/>
              </a:rPr>
              <a:t>Unstructured data is also very important for the big data domain and To manage and store Unstructured data there are many platforms to handle it like No-SQL Database.</a:t>
            </a:r>
            <a:endParaRPr lang="en-US" sz="2000" u="sng" dirty="0">
              <a:latin typeface="Times New Roman"/>
              <a:ea typeface="Calibri"/>
              <a:cs typeface="Calibri"/>
            </a:endParaRPr>
          </a:p>
          <a:p>
            <a:pPr algn="just"/>
            <a:endParaRPr lang="en-US" sz="2000" dirty="0">
              <a:latin typeface="Times New Roman"/>
              <a:ea typeface="Calibri"/>
              <a:cs typeface="Calibri"/>
            </a:endParaRPr>
          </a:p>
          <a:p>
            <a:pPr algn="just"/>
            <a:r>
              <a:rPr lang="en-US" sz="2000" b="1" dirty="0">
                <a:latin typeface="Times New Roman"/>
                <a:ea typeface="+mn-lt"/>
                <a:cs typeface="+mn-lt"/>
              </a:rPr>
              <a:t>Examples –</a:t>
            </a:r>
            <a:endParaRPr lang="en-US" sz="2000" dirty="0">
              <a:latin typeface="Times New Roman"/>
              <a:cs typeface="Times New Roman"/>
            </a:endParaRPr>
          </a:p>
          <a:p>
            <a:pPr algn="just"/>
            <a:r>
              <a:rPr lang="en-US" sz="2000" dirty="0">
                <a:latin typeface="Times New Roman"/>
                <a:ea typeface="+mn-lt"/>
                <a:cs typeface="+mn-lt"/>
              </a:rPr>
              <a:t>Word, PDF, text, media logs, etc.</a:t>
            </a:r>
            <a:endParaRPr lang="en-US" sz="2000" dirty="0">
              <a:latin typeface="Times New Roman"/>
              <a:cs typeface="Times New Roman"/>
            </a:endParaRPr>
          </a:p>
          <a:p>
            <a:pPr algn="just"/>
            <a:endParaRPr lang="en-US" sz="2000" b="1" dirty="0">
              <a:latin typeface="Times New Roman"/>
              <a:ea typeface="Calibri"/>
              <a:cs typeface="Calibri"/>
            </a:endParaRPr>
          </a:p>
          <a:p>
            <a:pPr algn="just"/>
            <a:endParaRPr lang="en-US" sz="2000" dirty="0">
              <a:latin typeface="Times New Roman"/>
              <a:ea typeface="Calibri"/>
              <a:cs typeface="Calibri"/>
            </a:endParaRPr>
          </a:p>
          <a:p>
            <a:endParaRPr lang="en-US" dirty="0">
              <a:ea typeface="Calibri"/>
              <a:cs typeface="Calibri"/>
            </a:endParaRPr>
          </a:p>
        </p:txBody>
      </p:sp>
      <p:sp>
        <p:nvSpPr>
          <p:cNvPr id="2" name="Footer Placeholder 1">
            <a:extLst>
              <a:ext uri="{FF2B5EF4-FFF2-40B4-BE49-F238E27FC236}">
                <a16:creationId xmlns:a16="http://schemas.microsoft.com/office/drawing/2014/main" id="{5C680491-A48F-488D-CDA7-AA971306BD8C}"/>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264071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4579C74-43C9-4C4B-85C6-9B2BC6298773}"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Digital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E2897820-5946-FDA7-4B13-14E20C284854}"/>
              </a:ext>
            </a:extLst>
          </p:cNvPr>
          <p:cNvSpPr txBox="1"/>
          <p:nvPr/>
        </p:nvSpPr>
        <p:spPr>
          <a:xfrm>
            <a:off x="914400" y="1043616"/>
            <a:ext cx="104394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ea typeface="+mn-lt"/>
                <a:cs typeface="+mn-lt"/>
              </a:rPr>
              <a:t>Semi - Structured Data :</a:t>
            </a:r>
            <a:endParaRPr lang="en-US" dirty="0"/>
          </a:p>
          <a:p>
            <a:pPr algn="just"/>
            <a:endParaRPr lang="en-US" b="1" dirty="0">
              <a:ea typeface="+mn-lt"/>
              <a:cs typeface="+mn-lt"/>
            </a:endParaRPr>
          </a:p>
          <a:p>
            <a:pPr marL="342900" indent="-342900" algn="just">
              <a:buFont typeface="Arial" panose="020B0604020202020204" pitchFamily="34" charset="0"/>
              <a:buChar char="•"/>
            </a:pP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Semi-structured data is a type of data that is not purely structured, but also not completely unstructured. It contains some level of organization or structure, but does not conform to a rigid schema or data model</a:t>
            </a:r>
            <a:endParaRPr lang="en-US" sz="2000" dirty="0">
              <a:latin typeface="Times New Roman" panose="02020603050405020304" pitchFamily="18" charset="0"/>
              <a:ea typeface="+mn-lt"/>
              <a:cs typeface="Times New Roman" panose="02020603050405020304" pitchFamily="18" charset="0"/>
            </a:endParaRPr>
          </a:p>
          <a:p>
            <a:pPr algn="just"/>
            <a:r>
              <a:rPr lang="en-US" sz="2000" b="1" dirty="0">
                <a:latin typeface="Times New Roman"/>
                <a:ea typeface="+mn-lt"/>
                <a:cs typeface="+mn-lt"/>
              </a:rPr>
              <a:t>Example –</a:t>
            </a:r>
            <a:endParaRPr lang="en-US" sz="2000" dirty="0">
              <a:latin typeface="Times New Roman"/>
              <a:cs typeface="Times New Roman"/>
            </a:endParaRPr>
          </a:p>
          <a:p>
            <a:pPr algn="just"/>
            <a:r>
              <a:rPr lang="en-US" sz="2000" u="sng" dirty="0">
                <a:latin typeface="Times New Roman"/>
                <a:ea typeface="+mn-lt"/>
                <a:cs typeface="+mn-lt"/>
              </a:rPr>
              <a:t>XML data</a:t>
            </a:r>
            <a:endParaRPr lang="en-US" sz="2000" u="sng" dirty="0">
              <a:latin typeface="Times New Roman"/>
              <a:ea typeface="Calibri"/>
              <a:cs typeface="Calibri"/>
            </a:endParaRPr>
          </a:p>
          <a:p>
            <a:pPr algn="just"/>
            <a:endParaRPr lang="en-US" sz="2000" dirty="0">
              <a:latin typeface="Times New Roman"/>
              <a:ea typeface="Calibri"/>
              <a:cs typeface="Calibri"/>
            </a:endParaRPr>
          </a:p>
          <a:p>
            <a:pPr algn="just"/>
            <a:endParaRPr lang="en-US" dirty="0">
              <a:ea typeface="Calibri"/>
              <a:cs typeface="Calibri"/>
            </a:endParaRPr>
          </a:p>
          <a:p>
            <a:endParaRPr lang="en-US" dirty="0">
              <a:ea typeface="Calibri"/>
              <a:cs typeface="Calibri"/>
            </a:endParaRPr>
          </a:p>
        </p:txBody>
      </p:sp>
      <p:sp>
        <p:nvSpPr>
          <p:cNvPr id="7" name="TextBox 6">
            <a:extLst>
              <a:ext uri="{FF2B5EF4-FFF2-40B4-BE49-F238E27FC236}">
                <a16:creationId xmlns:a16="http://schemas.microsoft.com/office/drawing/2014/main" id="{7CA82DB0-9B5C-A1CE-83C2-EE70D173EA9F}"/>
              </a:ext>
            </a:extLst>
          </p:cNvPr>
          <p:cNvSpPr txBox="1"/>
          <p:nvPr/>
        </p:nvSpPr>
        <p:spPr>
          <a:xfrm>
            <a:off x="1104900" y="3240357"/>
            <a:ext cx="9525000" cy="2862322"/>
          </a:xfrm>
          <a:prstGeom prst="rect">
            <a:avLst/>
          </a:prstGeom>
          <a:noFill/>
        </p:spPr>
        <p:txBody>
          <a:bodyPr wrap="square">
            <a:spAutoFit/>
          </a:bodyPr>
          <a:lstStyle/>
          <a:p>
            <a:pPr algn="l" fontAlgn="base"/>
            <a:r>
              <a:rPr lang="en-US" b="1" i="0" dirty="0">
                <a:solidFill>
                  <a:srgbClr val="273239"/>
                </a:solidFill>
                <a:effectLst/>
                <a:highlight>
                  <a:srgbClr val="FFFFFF"/>
                </a:highlight>
                <a:latin typeface="Times New Roman" panose="02020603050405020304" pitchFamily="18" charset="0"/>
                <a:cs typeface="Times New Roman" panose="02020603050405020304" pitchFamily="18" charset="0"/>
              </a:rPr>
              <a:t>Characteristics of semi-structured Data: </a:t>
            </a:r>
            <a:endPar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Data does not conform to a data model but has some structure.</a:t>
            </a:r>
          </a:p>
          <a:p>
            <a:pPr algn="l" fontAlgn="base">
              <a:buFont typeface="Arial" panose="020B0604020202020204" pitchFamily="34" charset="0"/>
              <a:buChar char="•"/>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Data can not be stored in the form of rows and columns as in Databases</a:t>
            </a:r>
          </a:p>
          <a:p>
            <a:pPr algn="l" fontAlgn="base">
              <a:buFont typeface="Arial" panose="020B0604020202020204" pitchFamily="34" charset="0"/>
              <a:buChar char="•"/>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Semi-structured data contains tags and elements (Metadata) which is used to group data and describe how the data is stored</a:t>
            </a:r>
          </a:p>
          <a:p>
            <a:pPr algn="l" fontAlgn="base">
              <a:buFont typeface="Arial" panose="020B0604020202020204" pitchFamily="34" charset="0"/>
              <a:buChar char="•"/>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Similar entities are grouped together and organized in a hierarchy</a:t>
            </a:r>
          </a:p>
          <a:p>
            <a:pPr algn="l" fontAlgn="base">
              <a:buFont typeface="Arial" panose="020B0604020202020204" pitchFamily="34" charset="0"/>
              <a:buChar char="•"/>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Entities in the same group may or may not have the same attributes or properties</a:t>
            </a:r>
          </a:p>
          <a:p>
            <a:pPr algn="l" fontAlgn="base">
              <a:buFont typeface="Arial" panose="020B0604020202020204" pitchFamily="34" charset="0"/>
              <a:buChar char="•"/>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Does not contain sufficient metadata which makes automation and management of data difficult</a:t>
            </a:r>
          </a:p>
          <a:p>
            <a:pPr algn="l" fontAlgn="base">
              <a:buFont typeface="Arial" panose="020B0604020202020204" pitchFamily="34" charset="0"/>
              <a:buChar char="•"/>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Size and type of the same attributes in a group may differ</a:t>
            </a:r>
          </a:p>
          <a:p>
            <a:pPr algn="l" fontAlgn="base">
              <a:buFont typeface="Arial" panose="020B0604020202020204" pitchFamily="34" charset="0"/>
              <a:buChar char="•"/>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Due to lack of a well-defined structure, it can not used by computer programs easily</a:t>
            </a:r>
          </a:p>
        </p:txBody>
      </p:sp>
      <p:sp>
        <p:nvSpPr>
          <p:cNvPr id="2" name="Footer Placeholder 1">
            <a:extLst>
              <a:ext uri="{FF2B5EF4-FFF2-40B4-BE49-F238E27FC236}">
                <a16:creationId xmlns:a16="http://schemas.microsoft.com/office/drawing/2014/main" id="{CA8E4815-82EF-1E6F-3438-12AFF83E43AA}"/>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420574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8CCC0CC-B5A7-4FDC-980F-1DC5028A5EA7}"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Evolution of Data Science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6" name="TextBox 5">
            <a:extLst>
              <a:ext uri="{FF2B5EF4-FFF2-40B4-BE49-F238E27FC236}">
                <a16:creationId xmlns:a16="http://schemas.microsoft.com/office/drawing/2014/main" id="{E2897820-5946-FDA7-4B13-14E20C284854}"/>
              </a:ext>
            </a:extLst>
          </p:cNvPr>
          <p:cNvSpPr txBox="1"/>
          <p:nvPr/>
        </p:nvSpPr>
        <p:spPr>
          <a:xfrm>
            <a:off x="1525439" y="998935"/>
            <a:ext cx="9141122"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panose="020B0604020202020204" pitchFamily="34" charset="0"/>
              <a:buChar char="•"/>
            </a:pPr>
            <a:r>
              <a:rPr lang="en-US" sz="2000" dirty="0">
                <a:latin typeface="Times New Roman" panose="02020603050405020304" pitchFamily="18" charset="0"/>
                <a:ea typeface="Calibri"/>
                <a:cs typeface="Times New Roman" panose="02020603050405020304" pitchFamily="18" charset="0"/>
              </a:rPr>
              <a:t>The field of data science has greatly transformed in recent times. Initially, it relied mostly on statistical analysis and data mining(</a:t>
            </a:r>
            <a:r>
              <a:rPr lang="en-US" sz="2000" b="1" i="0" dirty="0">
                <a:solidFill>
                  <a:srgbClr val="040C28"/>
                </a:solidFill>
                <a:effectLst/>
                <a:latin typeface="Times New Roman" panose="02020603050405020304" pitchFamily="18" charset="0"/>
                <a:cs typeface="Times New Roman" panose="02020603050405020304" pitchFamily="18" charset="0"/>
              </a:rPr>
              <a:t>the process of searching and analyzing a large batch of raw data in order to identify patterns and extract useful information</a:t>
            </a:r>
            <a:r>
              <a:rPr lang="en-US" sz="2000" b="0" i="0" dirty="0">
                <a:solidFill>
                  <a:srgbClr val="1F1F1F"/>
                </a:solidFill>
                <a:effectLst/>
                <a:highlight>
                  <a:srgbClr val="FFFFFF"/>
                </a:highlight>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libri"/>
                <a:cs typeface="Times New Roman" panose="02020603050405020304" pitchFamily="18" charset="0"/>
              </a:rPr>
              <a:t> to draw conclusions based on structured data. </a:t>
            </a:r>
          </a:p>
          <a:p>
            <a:pPr marL="342900" indent="-342900" algn="just">
              <a:buFont typeface="Arial" panose="020B0604020202020204" pitchFamily="34" charset="0"/>
              <a:buChar char="•"/>
            </a:pPr>
            <a:r>
              <a:rPr lang="en-US" sz="2000" dirty="0">
                <a:latin typeface="Times New Roman" panose="02020603050405020304" pitchFamily="18" charset="0"/>
                <a:ea typeface="Calibri"/>
                <a:cs typeface="Times New Roman" panose="02020603050405020304" pitchFamily="18" charset="0"/>
              </a:rPr>
              <a:t>However, as big data technologies have expanded and increased the amount of unstructured information from sources such as social networks and sensors, this has made Data Science, which is related to massive data sets, even more demanding.</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Modern technology and programming both in machine learning and artificial intelligence, have empowered Data Scientists. </a:t>
            </a:r>
          </a:p>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They can now readily develop complex models for such tasks as predictive analytics, NLP and computer vision. </a:t>
            </a:r>
          </a:p>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This has led to a hybrid of jobs such as within the health field, finance industry, but also retail and manufacturing industries. </a:t>
            </a:r>
          </a:p>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They use it for things like personalized medicine, spotting fraud, suggesting products, and predicting when machines need fixing.</a:t>
            </a:r>
            <a:endParaRPr lang="en-US" sz="2000" dirty="0">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ea typeface="Calibri"/>
              <a:cs typeface="Times New Roman" panose="02020603050405020304" pitchFamily="18" charset="0"/>
            </a:endParaRPr>
          </a:p>
          <a:p>
            <a:pPr algn="just"/>
            <a:endParaRPr lang="en-US" dirty="0">
              <a:latin typeface="Times New Roman" panose="02020603050405020304" pitchFamily="18" charset="0"/>
              <a:ea typeface="Calibri"/>
              <a:cs typeface="Times New Roman" panose="02020603050405020304" pitchFamily="18" charset="0"/>
            </a:endParaRPr>
          </a:p>
          <a:p>
            <a:endParaRPr lang="en-US" dirty="0">
              <a:ea typeface="Calibri"/>
              <a:cs typeface="Calibri"/>
            </a:endParaRPr>
          </a:p>
        </p:txBody>
      </p:sp>
      <p:sp>
        <p:nvSpPr>
          <p:cNvPr id="2" name="Footer Placeholder 1">
            <a:extLst>
              <a:ext uri="{FF2B5EF4-FFF2-40B4-BE49-F238E27FC236}">
                <a16:creationId xmlns:a16="http://schemas.microsoft.com/office/drawing/2014/main" id="{1264AAFE-F98D-FB8A-7EA5-501DE248773E}"/>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060887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Calibri"/>
            </a:endParaRPr>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FD00FD3-D2DA-4424-B8F3-F0273135B481}" type="datetime1">
              <a:rPr lang="en-US" smtClean="0">
                <a:solidFill>
                  <a:srgbClr val="FFFFFF"/>
                </a:solidFill>
              </a:rPr>
              <a:t>12/29/2024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Kr. Gupta     Data Analytics ACSAI0512                      Unit Number 1</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dirty="0">
                <a:solidFill>
                  <a:srgbClr val="FFFFFF"/>
                </a:solidFill>
              </a:rPr>
              <a:pPr>
                <a:spcAft>
                  <a:spcPts val="600"/>
                </a:spcAft>
              </a:pPr>
              <a:t>5</a:t>
            </a:fld>
            <a:endParaRPr lang="en-US" dirty="0">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graphicFrame>
        <p:nvGraphicFramePr>
          <p:cNvPr id="3" name="Diagram 2">
            <a:extLst>
              <a:ext uri="{FF2B5EF4-FFF2-40B4-BE49-F238E27FC236}">
                <a16:creationId xmlns:a16="http://schemas.microsoft.com/office/drawing/2014/main" id="{2C582D6E-837F-1ECB-F8FB-F88F659350B4}"/>
              </a:ext>
            </a:extLst>
          </p:cNvPr>
          <p:cNvGraphicFramePr/>
          <p:nvPr/>
        </p:nvGraphicFramePr>
        <p:xfrm>
          <a:off x="2609851" y="2476481"/>
          <a:ext cx="8737300" cy="3056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UNIT-I: Introduction to Data Science</a:t>
            </a:r>
            <a:endParaRPr lang="en-US" sz="2100" b="1" dirty="0">
              <a:cs typeface="Calibri"/>
            </a:endParaRPr>
          </a:p>
        </p:txBody>
      </p:sp>
    </p:spTree>
    <p:extLst>
      <p:ext uri="{BB962C8B-B14F-4D97-AF65-F5344CB8AC3E}">
        <p14:creationId xmlns:p14="http://schemas.microsoft.com/office/powerpoint/2010/main" val="166261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E97FBBA-F394-4509-9E8F-3B529B8AB1B3}"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Evolution of Data Science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E2897820-5946-FDA7-4B13-14E20C284854}"/>
              </a:ext>
            </a:extLst>
          </p:cNvPr>
          <p:cNvSpPr txBox="1"/>
          <p:nvPr/>
        </p:nvSpPr>
        <p:spPr>
          <a:xfrm>
            <a:off x="1104900" y="1297719"/>
            <a:ext cx="9141122"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panose="020B0604020202020204" pitchFamily="34" charset="0"/>
              <a:buChar char="•"/>
            </a:pPr>
            <a:r>
              <a:rPr lang="en-US" sz="2000" dirty="0">
                <a:latin typeface="Times New Roman"/>
                <a:ea typeface="Calibri"/>
                <a:cs typeface="Calibri"/>
              </a:rPr>
              <a:t>The evolution of Data Science over the years has taken form in many phases. It all started with Statistics. Simple statistics models were employed to collect, analyze and manage data since the early 1800s. </a:t>
            </a:r>
          </a:p>
          <a:p>
            <a:pPr marL="342900" indent="-342900" algn="just">
              <a:buFont typeface="Arial" panose="020B0604020202020204" pitchFamily="34" charset="0"/>
              <a:buChar char="•"/>
            </a:pPr>
            <a:r>
              <a:rPr lang="en-US" sz="2000" dirty="0">
                <a:latin typeface="Times New Roman"/>
                <a:ea typeface="Calibri"/>
                <a:cs typeface="Calibri"/>
              </a:rPr>
              <a:t>These principles underwent various modulations over time until the rise of the digital age. Once computers were introduced as mainstream public devices, there was a shift in the industry to the Digital Age. </a:t>
            </a:r>
          </a:p>
          <a:p>
            <a:pPr marL="342900" indent="-342900" algn="just">
              <a:buFont typeface="Arial" panose="020B0604020202020204" pitchFamily="34" charset="0"/>
              <a:buChar char="•"/>
            </a:pPr>
            <a:r>
              <a:rPr lang="en-US" sz="2000" dirty="0">
                <a:latin typeface="Times New Roman"/>
                <a:ea typeface="Calibri"/>
                <a:cs typeface="Calibri"/>
              </a:rPr>
              <a:t>A flood of data and digital information was created. This resulted in the statistical practices and models getting computerized giving rise to digital analytics. </a:t>
            </a:r>
          </a:p>
          <a:p>
            <a:pPr marL="342900" indent="-342900" algn="just">
              <a:buFont typeface="Arial" panose="020B0604020202020204" pitchFamily="34" charset="0"/>
              <a:buChar char="•"/>
            </a:pPr>
            <a:r>
              <a:rPr lang="en-US" sz="2000" dirty="0">
                <a:latin typeface="Times New Roman"/>
                <a:ea typeface="Calibri"/>
                <a:cs typeface="Calibri"/>
              </a:rPr>
              <a:t>Then came the rise of the internet that exponentially grew the data available giving rise to what we know as Big Data. </a:t>
            </a:r>
          </a:p>
          <a:p>
            <a:pPr marL="342900" indent="-342900" algn="just">
              <a:buFont typeface="Arial" panose="020B0604020202020204" pitchFamily="34" charset="0"/>
              <a:buChar char="•"/>
            </a:pPr>
            <a:r>
              <a:rPr lang="en-US" sz="2000" dirty="0">
                <a:latin typeface="Times New Roman"/>
                <a:ea typeface="Calibri"/>
                <a:cs typeface="Calibri"/>
              </a:rPr>
              <a:t>This explosion of information available to the masses gave rise to the need for expertise to process, manage, analyze and visualize this data for the purpose of decision making through the use of various models. </a:t>
            </a:r>
          </a:p>
          <a:p>
            <a:pPr marL="342900" indent="-342900" algn="just">
              <a:buFont typeface="Arial" panose="020B0604020202020204" pitchFamily="34" charset="0"/>
              <a:buChar char="•"/>
            </a:pPr>
            <a:r>
              <a:rPr lang="en-US" sz="2000" dirty="0">
                <a:latin typeface="Times New Roman"/>
                <a:ea typeface="Calibri"/>
                <a:cs typeface="Calibri"/>
              </a:rPr>
              <a:t>This gave birth to the term Data Science. </a:t>
            </a:r>
            <a:endParaRPr lang="en-US" sz="2000" dirty="0">
              <a:latin typeface="Times New Roman"/>
              <a:cs typeface="Times New Roman"/>
            </a:endParaRPr>
          </a:p>
        </p:txBody>
      </p:sp>
      <p:sp>
        <p:nvSpPr>
          <p:cNvPr id="2" name="Footer Placeholder 1">
            <a:extLst>
              <a:ext uri="{FF2B5EF4-FFF2-40B4-BE49-F238E27FC236}">
                <a16:creationId xmlns:a16="http://schemas.microsoft.com/office/drawing/2014/main" id="{813897EC-8CBB-C229-71D1-0DC10F74B9CE}"/>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022422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DD24BFE-2402-4836-8736-378B8EC9EB7B}"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Datafication</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6" name="TextBox 5">
            <a:extLst>
              <a:ext uri="{FF2B5EF4-FFF2-40B4-BE49-F238E27FC236}">
                <a16:creationId xmlns:a16="http://schemas.microsoft.com/office/drawing/2014/main" id="{E2897820-5946-FDA7-4B13-14E20C284854}"/>
              </a:ext>
            </a:extLst>
          </p:cNvPr>
          <p:cNvSpPr txBox="1"/>
          <p:nvPr/>
        </p:nvSpPr>
        <p:spPr>
          <a:xfrm>
            <a:off x="1600200" y="1257022"/>
            <a:ext cx="9141122"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Datafication, according to MayerSchoenberger and Cukier is the transformation of social action into online quantified data, thus allowing for real-time tracking and predictive analysis. </a:t>
            </a:r>
          </a:p>
          <a:p>
            <a:pPr marL="342900" indent="-342900" algn="just">
              <a:buFont typeface="Arial" panose="020B0604020202020204" pitchFamily="34" charset="0"/>
              <a:buChar char="•"/>
            </a:pPr>
            <a:r>
              <a:rPr lang="en-US" sz="2000" b="1" dirty="0">
                <a:latin typeface="Times New Roman" panose="02020603050405020304" pitchFamily="18" charset="0"/>
                <a:ea typeface="+mn-lt"/>
                <a:cs typeface="Times New Roman" panose="02020603050405020304" pitchFamily="18" charset="0"/>
              </a:rPr>
              <a:t>Simply said, it is about taking previously invisible process/activity and turning it into data, that can be monitored, tracked, analyzed and optimized. </a:t>
            </a:r>
          </a:p>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Latest technologies we use have enabled lots of new ways of ‘datify’ our daily and basic activities.</a:t>
            </a:r>
          </a:p>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Summarizing, datafication is a technological trend turning many aspects of our lives into computerized data using processes to transform organizations into data-driven enterprises by converting this information into new forms of value. </a:t>
            </a: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Datafication refers to the fact that daily interactions of living things can be rendered into a data format and put to social use.</a:t>
            </a:r>
            <a:endParaRPr lang="en-US" dirty="0">
              <a:latin typeface="Times New Roman" panose="02020603050405020304" pitchFamily="18" charset="0"/>
              <a:cs typeface="Times New Roman" panose="02020603050405020304" pitchFamily="18" charset="0"/>
            </a:endParaRPr>
          </a:p>
          <a:p>
            <a:endParaRPr lang="en-US" sz="2000" dirty="0">
              <a:ea typeface="Calibri"/>
              <a:cs typeface="Calibri"/>
            </a:endParaRPr>
          </a:p>
        </p:txBody>
      </p:sp>
      <p:sp>
        <p:nvSpPr>
          <p:cNvPr id="2" name="Footer Placeholder 1">
            <a:extLst>
              <a:ext uri="{FF2B5EF4-FFF2-40B4-BE49-F238E27FC236}">
                <a16:creationId xmlns:a16="http://schemas.microsoft.com/office/drawing/2014/main" id="{193507C0-2AA6-6E06-862B-20959F38E02D}"/>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420791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38D1B24-A7AD-45EE-8599-21C1897F1C50}"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Datafication</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6" name="TextBox 5">
            <a:extLst>
              <a:ext uri="{FF2B5EF4-FFF2-40B4-BE49-F238E27FC236}">
                <a16:creationId xmlns:a16="http://schemas.microsoft.com/office/drawing/2014/main" id="{E2897820-5946-FDA7-4B13-14E20C284854}"/>
              </a:ext>
            </a:extLst>
          </p:cNvPr>
          <p:cNvSpPr txBox="1"/>
          <p:nvPr/>
        </p:nvSpPr>
        <p:spPr>
          <a:xfrm>
            <a:off x="1982478" y="1258817"/>
            <a:ext cx="9141122" cy="48218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spcBef>
                <a:spcPts val="370"/>
              </a:spcBef>
              <a:buFont typeface="Arial,Sans-Serif"/>
              <a:buChar char="•"/>
            </a:pPr>
            <a:r>
              <a:rPr lang="en-US" sz="1900" dirty="0">
                <a:latin typeface="Times New Roman" panose="02020603050405020304" pitchFamily="18" charset="0"/>
                <a:ea typeface="Calibri"/>
                <a:cs typeface="Times New Roman" panose="02020603050405020304" pitchFamily="18" charset="0"/>
              </a:rPr>
              <a:t>Let’s say social platforms, Facebook or Instagram, for example, collect and monitor data information of our friendships to market products and services to us and surveillance services to agencies which in turn changes our behavior; promotions that we daily see on the socials are also the result of the monitored data. </a:t>
            </a:r>
          </a:p>
          <a:p>
            <a:pPr marL="342900" indent="-342900" algn="just">
              <a:spcBef>
                <a:spcPts val="370"/>
              </a:spcBef>
              <a:buFont typeface="Arial,Sans-Serif"/>
              <a:buChar char="•"/>
            </a:pPr>
            <a:r>
              <a:rPr lang="en-US" sz="1900" dirty="0">
                <a:latin typeface="Times New Roman" panose="02020603050405020304" pitchFamily="18" charset="0"/>
                <a:ea typeface="Calibri"/>
                <a:cs typeface="Times New Roman" panose="02020603050405020304" pitchFamily="18" charset="0"/>
              </a:rPr>
              <a:t>In this model, data is used to redefine how content is created by datafication being used to inform content rather than recommendation systems.</a:t>
            </a:r>
          </a:p>
          <a:p>
            <a:pPr marL="342900" indent="-342900" algn="just">
              <a:spcBef>
                <a:spcPts val="370"/>
              </a:spcBef>
              <a:buFont typeface="Arial,Sans-Serif"/>
              <a:buChar char="•"/>
            </a:pPr>
            <a:r>
              <a:rPr lang="en-US" sz="1900" dirty="0">
                <a:latin typeface="Times New Roman" panose="02020603050405020304" pitchFamily="18" charset="0"/>
                <a:ea typeface="Calibri"/>
                <a:cs typeface="Times New Roman" panose="02020603050405020304" pitchFamily="18" charset="0"/>
              </a:rPr>
              <a:t>However, there are other industries where datafication process is actively used:</a:t>
            </a:r>
          </a:p>
          <a:p>
            <a:pPr marL="342900" indent="-342900" algn="just">
              <a:spcBef>
                <a:spcPts val="370"/>
              </a:spcBef>
              <a:buFont typeface="Arial,Sans-Serif"/>
              <a:buChar char="•"/>
            </a:pPr>
            <a:r>
              <a:rPr lang="en-US" sz="1900" b="1" dirty="0">
                <a:latin typeface="Times New Roman" panose="02020603050405020304" pitchFamily="18" charset="0"/>
                <a:ea typeface="Calibri"/>
                <a:cs typeface="Times New Roman" panose="02020603050405020304" pitchFamily="18" charset="0"/>
              </a:rPr>
              <a:t>Insurance</a:t>
            </a:r>
            <a:r>
              <a:rPr lang="en-US" sz="1900" dirty="0">
                <a:latin typeface="Times New Roman" panose="02020603050405020304" pitchFamily="18" charset="0"/>
                <a:ea typeface="Calibri"/>
                <a:cs typeface="Times New Roman" panose="02020603050405020304" pitchFamily="18" charset="0"/>
              </a:rPr>
              <a:t>: Data used to update risk profile development and business models.</a:t>
            </a:r>
          </a:p>
          <a:p>
            <a:pPr marL="342900" indent="-342900" algn="just">
              <a:spcBef>
                <a:spcPts val="370"/>
              </a:spcBef>
              <a:buFont typeface="Arial,Sans-Serif"/>
              <a:buChar char="•"/>
            </a:pPr>
            <a:r>
              <a:rPr lang="en-US" sz="1900" b="1" dirty="0">
                <a:latin typeface="Times New Roman" panose="02020603050405020304" pitchFamily="18" charset="0"/>
                <a:ea typeface="Calibri"/>
                <a:cs typeface="Times New Roman" panose="02020603050405020304" pitchFamily="18" charset="0"/>
              </a:rPr>
              <a:t>Banking</a:t>
            </a:r>
            <a:r>
              <a:rPr lang="en-US" sz="1900" dirty="0">
                <a:latin typeface="Times New Roman" panose="02020603050405020304" pitchFamily="18" charset="0"/>
                <a:ea typeface="Calibri"/>
                <a:cs typeface="Times New Roman" panose="02020603050405020304" pitchFamily="18" charset="0"/>
              </a:rPr>
              <a:t>: Data used to establish trustworthiness and likelihood of a person paying back a loan.</a:t>
            </a:r>
          </a:p>
          <a:p>
            <a:pPr marL="342900" indent="-342900" algn="just">
              <a:spcBef>
                <a:spcPts val="370"/>
              </a:spcBef>
              <a:buFont typeface="Arial,Sans-Serif"/>
              <a:buChar char="•"/>
            </a:pPr>
            <a:r>
              <a:rPr lang="en-US" sz="1900" b="1" dirty="0">
                <a:latin typeface="Times New Roman" panose="02020603050405020304" pitchFamily="18" charset="0"/>
                <a:ea typeface="Calibri"/>
                <a:cs typeface="Times New Roman" panose="02020603050405020304" pitchFamily="18" charset="0"/>
              </a:rPr>
              <a:t>Human resources</a:t>
            </a:r>
            <a:r>
              <a:rPr lang="en-US" sz="1900" dirty="0">
                <a:latin typeface="Times New Roman" panose="02020603050405020304" pitchFamily="18" charset="0"/>
                <a:ea typeface="Calibri"/>
                <a:cs typeface="Times New Roman" panose="02020603050405020304" pitchFamily="18" charset="0"/>
              </a:rPr>
              <a:t>: Data used to identify e.g. employees risk-taking profiles.</a:t>
            </a:r>
          </a:p>
          <a:p>
            <a:pPr marL="342900" indent="-342900" algn="just">
              <a:spcBef>
                <a:spcPts val="370"/>
              </a:spcBef>
              <a:buFont typeface="Arial,Sans-Serif"/>
              <a:buChar char="•"/>
            </a:pPr>
            <a:r>
              <a:rPr lang="en-US" sz="1900" b="1" dirty="0">
                <a:latin typeface="Times New Roman" panose="02020603050405020304" pitchFamily="18" charset="0"/>
                <a:ea typeface="Calibri"/>
                <a:cs typeface="Times New Roman" panose="02020603050405020304" pitchFamily="18" charset="0"/>
              </a:rPr>
              <a:t>Hiring and recruitment</a:t>
            </a:r>
            <a:r>
              <a:rPr lang="en-US" sz="1900" dirty="0">
                <a:latin typeface="Times New Roman" panose="02020603050405020304" pitchFamily="18" charset="0"/>
                <a:ea typeface="Calibri"/>
                <a:cs typeface="Times New Roman" panose="02020603050405020304" pitchFamily="18" charset="0"/>
              </a:rPr>
              <a:t>: Data used to replace personality tests.</a:t>
            </a:r>
          </a:p>
          <a:p>
            <a:pPr marL="342900" indent="-342900" algn="just">
              <a:spcBef>
                <a:spcPts val="370"/>
              </a:spcBef>
              <a:buFont typeface="Arial,Sans-Serif"/>
              <a:buChar char="•"/>
            </a:pPr>
            <a:r>
              <a:rPr lang="en-US" sz="1900" b="1" dirty="0">
                <a:latin typeface="Times New Roman" panose="02020603050405020304" pitchFamily="18" charset="0"/>
                <a:ea typeface="Calibri"/>
                <a:cs typeface="Times New Roman" panose="02020603050405020304" pitchFamily="18" charset="0"/>
              </a:rPr>
              <a:t>Social science research</a:t>
            </a:r>
            <a:r>
              <a:rPr lang="en-US" sz="1900" dirty="0">
                <a:latin typeface="Times New Roman" panose="02020603050405020304" pitchFamily="18" charset="0"/>
                <a:ea typeface="Calibri"/>
                <a:cs typeface="Times New Roman" panose="02020603050405020304" pitchFamily="18" charset="0"/>
              </a:rPr>
              <a:t>: Datafication replaces sampling techniques and restructures the manner in which social science research is performed.</a:t>
            </a:r>
          </a:p>
          <a:p>
            <a:endParaRPr lang="en-US" dirty="0">
              <a:ea typeface="Calibri"/>
              <a:cs typeface="Calibri"/>
            </a:endParaRPr>
          </a:p>
        </p:txBody>
      </p:sp>
      <p:sp>
        <p:nvSpPr>
          <p:cNvPr id="2" name="Footer Placeholder 1">
            <a:extLst>
              <a:ext uri="{FF2B5EF4-FFF2-40B4-BE49-F238E27FC236}">
                <a16:creationId xmlns:a16="http://schemas.microsoft.com/office/drawing/2014/main" id="{F8F29317-CB76-4F1E-1BA2-CDA674E07C00}"/>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250791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A730B67-EFC0-41D3-B6A2-0E119994237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Skill Set Needed</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pic>
        <p:nvPicPr>
          <p:cNvPr id="2" name="Picture 1" descr="6 Vital Data Science Skills Every Data Scientist Must Possess!">
            <a:extLst>
              <a:ext uri="{FF2B5EF4-FFF2-40B4-BE49-F238E27FC236}">
                <a16:creationId xmlns:a16="http://schemas.microsoft.com/office/drawing/2014/main" id="{8D999463-4E05-4FBE-7184-A1D9A29913F4}"/>
              </a:ext>
            </a:extLst>
          </p:cNvPr>
          <p:cNvPicPr>
            <a:picLocks noChangeAspect="1"/>
          </p:cNvPicPr>
          <p:nvPr/>
        </p:nvPicPr>
        <p:blipFill>
          <a:blip r:embed="rId4"/>
          <a:stretch>
            <a:fillRect/>
          </a:stretch>
        </p:blipFill>
        <p:spPr>
          <a:xfrm>
            <a:off x="1600200" y="1248583"/>
            <a:ext cx="9296400" cy="5295362"/>
          </a:xfrm>
          <a:prstGeom prst="rect">
            <a:avLst/>
          </a:prstGeom>
        </p:spPr>
      </p:pic>
      <p:sp>
        <p:nvSpPr>
          <p:cNvPr id="6" name="Footer Placeholder 5">
            <a:extLst>
              <a:ext uri="{FF2B5EF4-FFF2-40B4-BE49-F238E27FC236}">
                <a16:creationId xmlns:a16="http://schemas.microsoft.com/office/drawing/2014/main" id="{E046B810-294E-1A44-C485-1E9D7A5EC971}"/>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891063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1523514-DB17-4F6D-8439-F19ADA37E52D}"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 Science Life Cycle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pic>
        <p:nvPicPr>
          <p:cNvPr id="6" name="Picture 5" descr="Lifecycle of Data Science - Edureka">
            <a:extLst>
              <a:ext uri="{FF2B5EF4-FFF2-40B4-BE49-F238E27FC236}">
                <a16:creationId xmlns:a16="http://schemas.microsoft.com/office/drawing/2014/main" id="{C65A5640-EA51-C4D4-8D6F-24E3FFAFD9EB}"/>
              </a:ext>
            </a:extLst>
          </p:cNvPr>
          <p:cNvPicPr>
            <a:picLocks noChangeAspect="1"/>
          </p:cNvPicPr>
          <p:nvPr/>
        </p:nvPicPr>
        <p:blipFill>
          <a:blip r:embed="rId4"/>
          <a:stretch>
            <a:fillRect/>
          </a:stretch>
        </p:blipFill>
        <p:spPr>
          <a:xfrm>
            <a:off x="1981200" y="1700122"/>
            <a:ext cx="8229600" cy="4205378"/>
          </a:xfrm>
          <a:prstGeom prst="rect">
            <a:avLst/>
          </a:prstGeom>
        </p:spPr>
      </p:pic>
      <p:sp>
        <p:nvSpPr>
          <p:cNvPr id="2" name="Footer Placeholder 1">
            <a:extLst>
              <a:ext uri="{FF2B5EF4-FFF2-40B4-BE49-F238E27FC236}">
                <a16:creationId xmlns:a16="http://schemas.microsoft.com/office/drawing/2014/main" id="{2D2E6C37-495F-2773-0AB7-2E5302C76319}"/>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84641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68AA927-7C51-429B-B340-2491E2667C4F}"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 Science Life Cycle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2" name="TextBox 1">
            <a:extLst>
              <a:ext uri="{FF2B5EF4-FFF2-40B4-BE49-F238E27FC236}">
                <a16:creationId xmlns:a16="http://schemas.microsoft.com/office/drawing/2014/main" id="{1EA7FA9B-8FEC-21A4-CA9F-068EFAC65764}"/>
              </a:ext>
            </a:extLst>
          </p:cNvPr>
          <p:cNvSpPr txBox="1"/>
          <p:nvPr/>
        </p:nvSpPr>
        <p:spPr>
          <a:xfrm>
            <a:off x="1447800" y="942246"/>
            <a:ext cx="9874368"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latin typeface="Times New Roman" panose="02020603050405020304" pitchFamily="18" charset="0"/>
                <a:ea typeface="Calibri"/>
                <a:cs typeface="Times New Roman" panose="02020603050405020304" pitchFamily="18" charset="0"/>
              </a:rPr>
              <a:t>Phase 1—</a:t>
            </a:r>
            <a:r>
              <a:rPr lang="en-US" dirty="0">
                <a:latin typeface="Times New Roman" panose="02020603050405020304" pitchFamily="18" charset="0"/>
                <a:ea typeface="Calibri"/>
                <a:cs typeface="Times New Roman" panose="02020603050405020304" pitchFamily="18" charset="0"/>
              </a:rPr>
              <a:t>Discovery: Before you begin the project, it is important to understand the various specifications, requirements, priorities and required budget. </a:t>
            </a:r>
          </a:p>
          <a:p>
            <a:pPr marL="285750" indent="-285750" algn="just">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You must possess the ability to ask the right questions. Here, you assess if you have the required resources present in terms of people, technology, time and data to support the project. </a:t>
            </a:r>
          </a:p>
          <a:p>
            <a:pPr marL="285750" indent="-285750" algn="just">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In this phase, you also need to frame the business problem and formulate initial hypotheses (IH) to test.</a:t>
            </a:r>
          </a:p>
          <a:p>
            <a:pPr algn="just"/>
            <a:r>
              <a:rPr lang="en-US" b="1" dirty="0">
                <a:latin typeface="Times New Roman" panose="02020603050405020304" pitchFamily="18" charset="0"/>
                <a:ea typeface="Calibri"/>
                <a:cs typeface="Times New Roman" panose="02020603050405020304" pitchFamily="18" charset="0"/>
              </a:rPr>
              <a:t>Phase 2—</a:t>
            </a:r>
            <a:r>
              <a:rPr lang="en-US" dirty="0">
                <a:latin typeface="Times New Roman" panose="02020603050405020304" pitchFamily="18" charset="0"/>
                <a:ea typeface="Calibri"/>
                <a:cs typeface="Times New Roman" panose="02020603050405020304" pitchFamily="18" charset="0"/>
              </a:rPr>
              <a:t>Data preparation: In this phase, you require analytical sandbox in which you can perform analytics for the entire duration of the project. </a:t>
            </a:r>
          </a:p>
          <a:p>
            <a:pPr marL="285750" indent="-285750" algn="just">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You need to explore, preprocess and condition data prior to modeling. Further, you will perform ETLT (extract, transform, load and transform) to get data into the sandbox. </a:t>
            </a:r>
          </a:p>
          <a:p>
            <a:pPr marL="285750" indent="-285750" algn="just">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Let’s have a look at the Statistical Analysis flow below.</a:t>
            </a:r>
          </a:p>
          <a:p>
            <a:pPr marL="285750" indent="-285750" algn="just">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You can use R for data cleaning, transformation, and visualization. This will help you to spot the outliers and establish a relationship between the variables. </a:t>
            </a:r>
          </a:p>
          <a:p>
            <a:pPr marL="285750" indent="-285750" algn="just">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Once you have cleaned and prepared the data, it’s time to do exploratory analytics on it. Let’s see how you can achieve that.</a:t>
            </a:r>
          </a:p>
          <a:p>
            <a:pPr algn="just"/>
            <a:r>
              <a:rPr lang="en-US" b="1" dirty="0">
                <a:latin typeface="Times New Roman" panose="02020603050405020304" pitchFamily="18" charset="0"/>
                <a:ea typeface="Calibri"/>
                <a:cs typeface="Times New Roman" panose="02020603050405020304" pitchFamily="18" charset="0"/>
              </a:rPr>
              <a:t>Phase 3—</a:t>
            </a:r>
            <a:r>
              <a:rPr lang="en-US" dirty="0">
                <a:latin typeface="Times New Roman" panose="02020603050405020304" pitchFamily="18" charset="0"/>
                <a:ea typeface="Calibri"/>
                <a:cs typeface="Times New Roman" panose="02020603050405020304" pitchFamily="18" charset="0"/>
              </a:rPr>
              <a:t>Model planning: Here, you will determine the methods and techniques to draw the relationships between variables. </a:t>
            </a:r>
          </a:p>
          <a:p>
            <a:pPr marL="285750" indent="-285750" algn="just">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These relationships will set the base for the algorithms which you will implement in the next phase. You will apply Exploratory Data Analytics (EDA) using various statistical formulas and visualization tools.</a:t>
            </a:r>
          </a:p>
          <a:p>
            <a:endParaRPr lang="en-US" dirty="0">
              <a:ea typeface="Calibri"/>
              <a:cs typeface="Calibri"/>
            </a:endParaRPr>
          </a:p>
        </p:txBody>
      </p:sp>
      <p:sp>
        <p:nvSpPr>
          <p:cNvPr id="6" name="Footer Placeholder 5">
            <a:extLst>
              <a:ext uri="{FF2B5EF4-FFF2-40B4-BE49-F238E27FC236}">
                <a16:creationId xmlns:a16="http://schemas.microsoft.com/office/drawing/2014/main" id="{2E41D405-F440-B95A-5488-736C09736C31}"/>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143105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517EB91-040C-4957-8D78-46808000C680}"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 Science Life Cycle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2" name="TextBox 1">
            <a:extLst>
              <a:ext uri="{FF2B5EF4-FFF2-40B4-BE49-F238E27FC236}">
                <a16:creationId xmlns:a16="http://schemas.microsoft.com/office/drawing/2014/main" id="{1EA7FA9B-8FEC-21A4-CA9F-068EFAC65764}"/>
              </a:ext>
            </a:extLst>
          </p:cNvPr>
          <p:cNvSpPr txBox="1"/>
          <p:nvPr/>
        </p:nvSpPr>
        <p:spPr>
          <a:xfrm>
            <a:off x="1524000" y="1191556"/>
            <a:ext cx="9874368"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panose="02020603050405020304" pitchFamily="18" charset="0"/>
                <a:ea typeface="+mn-lt"/>
                <a:cs typeface="Times New Roman" panose="02020603050405020304" pitchFamily="18" charset="0"/>
              </a:rPr>
              <a:t>Phase 4—</a:t>
            </a:r>
            <a:r>
              <a:rPr lang="en-US" dirty="0">
                <a:latin typeface="Times New Roman" panose="02020603050405020304" pitchFamily="18" charset="0"/>
                <a:ea typeface="+mn-lt"/>
                <a:cs typeface="Times New Roman" panose="02020603050405020304" pitchFamily="18" charset="0"/>
              </a:rPr>
              <a:t>Model building: In this phase, you will develop datasets for training and testing purposes. </a:t>
            </a:r>
          </a:p>
          <a:p>
            <a:pPr marL="285750" indent="-285750">
              <a:buFont typeface="Arial" panose="020B0604020202020204" pitchFamily="34" charset="0"/>
              <a:buChar char="•"/>
            </a:pPr>
            <a:r>
              <a:rPr lang="en-US" dirty="0">
                <a:latin typeface="Times New Roman" panose="02020603050405020304" pitchFamily="18" charset="0"/>
                <a:ea typeface="+mn-lt"/>
                <a:cs typeface="Times New Roman" panose="02020603050405020304" pitchFamily="18" charset="0"/>
              </a:rPr>
              <a:t>You will consider whether your existing tools will suffice for running the models or it will need a more robust environment (like fast and parallel processing). </a:t>
            </a:r>
          </a:p>
          <a:p>
            <a:pPr marL="285750" indent="-285750">
              <a:buFont typeface="Arial" panose="020B0604020202020204" pitchFamily="34" charset="0"/>
              <a:buChar char="•"/>
            </a:pPr>
            <a:r>
              <a:rPr lang="en-US" dirty="0">
                <a:latin typeface="Times New Roman" panose="02020603050405020304" pitchFamily="18" charset="0"/>
                <a:ea typeface="+mn-lt"/>
                <a:cs typeface="Times New Roman" panose="02020603050405020304" pitchFamily="18" charset="0"/>
              </a:rPr>
              <a:t>You will analyze various learning techniques like classification, association and clustering to build the model.</a:t>
            </a:r>
          </a:p>
          <a:p>
            <a:r>
              <a:rPr lang="en-US" b="1" dirty="0">
                <a:latin typeface="Times New Roman" panose="02020603050405020304" pitchFamily="18" charset="0"/>
                <a:ea typeface="Calibri"/>
                <a:cs typeface="Times New Roman" panose="02020603050405020304" pitchFamily="18" charset="0"/>
              </a:rPr>
              <a:t>Phase 5</a:t>
            </a:r>
            <a:r>
              <a:rPr lang="en-US" dirty="0">
                <a:latin typeface="Times New Roman" panose="02020603050405020304" pitchFamily="18" charset="0"/>
                <a:ea typeface="Calibri"/>
                <a:cs typeface="Times New Roman" panose="02020603050405020304" pitchFamily="18" charset="0"/>
              </a:rPr>
              <a:t>—Operationalize:  In this phase, you deliver final reports, briefings, code and technical documents. </a:t>
            </a:r>
          </a:p>
          <a:p>
            <a:pPr marL="285750" indent="-285750">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In addition, sometimes a pilot project is also implemented in a real-time production environment. </a:t>
            </a:r>
          </a:p>
          <a:p>
            <a:pPr marL="285750" indent="-285750">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This will provide you a clear picture of the performance and other related constraints on a small scale before full deployment.</a:t>
            </a:r>
          </a:p>
          <a:p>
            <a:r>
              <a:rPr lang="en-US" b="1" dirty="0">
                <a:latin typeface="Times New Roman" panose="02020603050405020304" pitchFamily="18" charset="0"/>
                <a:ea typeface="Calibri"/>
                <a:cs typeface="Times New Roman" panose="02020603050405020304" pitchFamily="18" charset="0"/>
              </a:rPr>
              <a:t>Phase 6</a:t>
            </a:r>
            <a:r>
              <a:rPr lang="en-US" dirty="0">
                <a:latin typeface="Times New Roman" panose="02020603050405020304" pitchFamily="18" charset="0"/>
                <a:ea typeface="Calibri"/>
                <a:cs typeface="Times New Roman" panose="02020603050405020304" pitchFamily="18" charset="0"/>
              </a:rPr>
              <a:t>—Communicate results: Now it is important to evaluate if you have been able to achieve your goal that you had planned in the first phase. </a:t>
            </a:r>
          </a:p>
          <a:p>
            <a:pPr marL="285750" indent="-285750">
              <a:buFont typeface="Arial" panose="020B0604020202020204" pitchFamily="34" charset="0"/>
              <a:buChar char="•"/>
            </a:pPr>
            <a:r>
              <a:rPr lang="en-US" dirty="0">
                <a:latin typeface="Times New Roman" panose="02020603050405020304" pitchFamily="18" charset="0"/>
                <a:ea typeface="Calibri"/>
                <a:cs typeface="Times New Roman" panose="02020603050405020304" pitchFamily="18" charset="0"/>
              </a:rPr>
              <a:t>So, in the last phase, you identify all the key findings, communicate to the stakeholders and determine if the results of the project are a success, or a failure based on the criteria developed in Phase .</a:t>
            </a:r>
          </a:p>
          <a:p>
            <a:endParaRPr lang="en-US" dirty="0">
              <a:ea typeface="Calibri"/>
              <a:cs typeface="Calibri"/>
            </a:endParaRPr>
          </a:p>
          <a:p>
            <a:endParaRPr lang="en-US" b="1" dirty="0">
              <a:ea typeface="Calibri"/>
              <a:cs typeface="Calibri"/>
            </a:endParaRPr>
          </a:p>
          <a:p>
            <a:endParaRPr lang="en-US" dirty="0">
              <a:ea typeface="Calibri"/>
              <a:cs typeface="Calibri"/>
            </a:endParaRPr>
          </a:p>
        </p:txBody>
      </p:sp>
      <p:sp>
        <p:nvSpPr>
          <p:cNvPr id="6" name="Footer Placeholder 5">
            <a:extLst>
              <a:ext uri="{FF2B5EF4-FFF2-40B4-BE49-F238E27FC236}">
                <a16:creationId xmlns:a16="http://schemas.microsoft.com/office/drawing/2014/main" id="{8D7A4C3F-5570-3FE3-10BC-BBF402921D37}"/>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184188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11DAA44-6BA2-4219-9486-4D429ED4B950}"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 Science Tools and Technologies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2" name="Footer Placeholder 1">
            <a:extLst>
              <a:ext uri="{FF2B5EF4-FFF2-40B4-BE49-F238E27FC236}">
                <a16:creationId xmlns:a16="http://schemas.microsoft.com/office/drawing/2014/main" id="{C4F6D554-0840-7C25-92E8-1D921F510947}"/>
              </a:ext>
            </a:extLst>
          </p:cNvPr>
          <p:cNvSpPr>
            <a:spLocks noGrp="1"/>
          </p:cNvSpPr>
          <p:nvPr>
            <p:ph type="ftr" sz="quarter" idx="11"/>
          </p:nvPr>
        </p:nvSpPr>
        <p:spPr/>
        <p:txBody>
          <a:bodyPr/>
          <a:lstStyle/>
          <a:p>
            <a:r>
              <a:rPr lang="en-US"/>
              <a:t>Dr. Kumod Kr. Gupta     Data Analytics ACSAI0512                      Unit Number 1</a:t>
            </a:r>
          </a:p>
        </p:txBody>
      </p:sp>
      <p:sp>
        <p:nvSpPr>
          <p:cNvPr id="7" name="TextBox 6">
            <a:extLst>
              <a:ext uri="{FF2B5EF4-FFF2-40B4-BE49-F238E27FC236}">
                <a16:creationId xmlns:a16="http://schemas.microsoft.com/office/drawing/2014/main" id="{1D5243CA-C20D-627E-C772-9B3DD2023E43}"/>
              </a:ext>
            </a:extLst>
          </p:cNvPr>
          <p:cNvSpPr txBox="1"/>
          <p:nvPr/>
        </p:nvSpPr>
        <p:spPr>
          <a:xfrm>
            <a:off x="609600" y="1378680"/>
            <a:ext cx="10972800" cy="3755772"/>
          </a:xfrm>
          <a:prstGeom prst="rect">
            <a:avLst/>
          </a:prstGeom>
          <a:noFill/>
        </p:spPr>
        <p:txBody>
          <a:bodyPr wrap="square">
            <a:spAutoFit/>
          </a:bodyPr>
          <a:lstStyle/>
          <a:p>
            <a:pPr>
              <a:lnSpc>
                <a:spcPct val="107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Here are ten popular tools and technologies commonly used in data science: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1. Python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Python is the most widely used programming language in data science. It has a rich ecosystem of libraries like Pandas, NumPy, and Matplotlib that make data manipulation, analysis, and visualization easier.</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2. R</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R is another powerful programming language for data analysis and statistical computing. It's especially popular in academia and research.</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3. </a:t>
            </a:r>
            <a:r>
              <a:rPr lang="en-IN"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 Notebooks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Notebooks are a web-based interactive computing platform where you can write and run Python code, visualize data, and document your analysis in one place.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4656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794A864-4496-4064-9613-C407B120F63F}"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 Science Tools and Technologies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pic>
        <p:nvPicPr>
          <p:cNvPr id="2" name="Picture 1">
            <a:extLst>
              <a:ext uri="{FF2B5EF4-FFF2-40B4-BE49-F238E27FC236}">
                <a16:creationId xmlns:a16="http://schemas.microsoft.com/office/drawing/2014/main" id="{C3037E94-0E8B-7D11-3FC5-5C1B390C0B17}"/>
              </a:ext>
            </a:extLst>
          </p:cNvPr>
          <p:cNvPicPr>
            <a:picLocks noChangeAspect="1"/>
          </p:cNvPicPr>
          <p:nvPr/>
        </p:nvPicPr>
        <p:blipFill>
          <a:blip r:embed="rId4"/>
          <a:stretch>
            <a:fillRect/>
          </a:stretch>
        </p:blipFill>
        <p:spPr>
          <a:xfrm>
            <a:off x="2590800" y="1221255"/>
            <a:ext cx="8013939" cy="3234545"/>
          </a:xfrm>
          <a:prstGeom prst="rect">
            <a:avLst/>
          </a:prstGeom>
        </p:spPr>
      </p:pic>
      <p:sp>
        <p:nvSpPr>
          <p:cNvPr id="6" name="Footer Placeholder 5">
            <a:extLst>
              <a:ext uri="{FF2B5EF4-FFF2-40B4-BE49-F238E27FC236}">
                <a16:creationId xmlns:a16="http://schemas.microsoft.com/office/drawing/2014/main" id="{E67100FA-721B-05E1-3FD0-0369D27CD66F}"/>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393799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794A864-4496-4064-9613-C407B120F63F}"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 Science Tools and Technologies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Footer Placeholder 5">
            <a:extLst>
              <a:ext uri="{FF2B5EF4-FFF2-40B4-BE49-F238E27FC236}">
                <a16:creationId xmlns:a16="http://schemas.microsoft.com/office/drawing/2014/main" id="{E67100FA-721B-05E1-3FD0-0369D27CD66F}"/>
              </a:ext>
            </a:extLst>
          </p:cNvPr>
          <p:cNvSpPr>
            <a:spLocks noGrp="1"/>
          </p:cNvSpPr>
          <p:nvPr>
            <p:ph type="ftr" sz="quarter" idx="11"/>
          </p:nvPr>
        </p:nvSpPr>
        <p:spPr/>
        <p:txBody>
          <a:bodyPr/>
          <a:lstStyle/>
          <a:p>
            <a:r>
              <a:rPr lang="en-US"/>
              <a:t>Dr. Kumod Kr. Gupta     Data Analytics ACSAI0512                      Unit Number 1</a:t>
            </a:r>
          </a:p>
        </p:txBody>
      </p:sp>
      <p:sp>
        <p:nvSpPr>
          <p:cNvPr id="8" name="TextBox 7">
            <a:extLst>
              <a:ext uri="{FF2B5EF4-FFF2-40B4-BE49-F238E27FC236}">
                <a16:creationId xmlns:a16="http://schemas.microsoft.com/office/drawing/2014/main" id="{4B3681C7-6734-E49F-E5AA-38A5091786C1}"/>
              </a:ext>
            </a:extLst>
          </p:cNvPr>
          <p:cNvSpPr txBox="1"/>
          <p:nvPr/>
        </p:nvSpPr>
        <p:spPr>
          <a:xfrm>
            <a:off x="1126671" y="1440891"/>
            <a:ext cx="9677400" cy="4484048"/>
          </a:xfrm>
          <a:prstGeom prst="rect">
            <a:avLst/>
          </a:prstGeom>
          <a:noFill/>
        </p:spPr>
        <p:txBody>
          <a:bodyPr wrap="square">
            <a:spAutoFit/>
          </a:bodyPr>
          <a:lstStyle/>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Pandas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Pandas is a Python library that provides data structures and functions needed to work with structured data, such as tables, efficiently.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5. TensorFlow</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TensorFlow is an open-source deep learning framework developed by Google. It’s widely used for building machine learning models, particularly neural networks.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6. Scikit-learn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Scikit-learn is a Python library that provides simple and efficient tools for data mining and data analysis, including a variety of machine learning algorithms.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7. Tableau</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Tableau is a powerful data visualization tool that allows you to create interactive and shareable dashboards, often used in business intelligence.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026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06DFFC5-131D-4792-B6A6-3A25047418FA}" type="datetime1">
              <a:rPr lang="en-US" smtClean="0">
                <a:solidFill>
                  <a:srgbClr val="FFFFFF"/>
                </a:solidFill>
              </a:rPr>
              <a:t>12/29/2024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Kr. Gupta     Data Analytics ACSAI0512                      Unit Number 1</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a:solidFill>
                  <a:srgbClr val="FFFFFF"/>
                </a:solidFill>
              </a:rPr>
              <a:pPr>
                <a:spcAft>
                  <a:spcPts val="600"/>
                </a:spcAft>
              </a:pPr>
              <a:t>6</a:t>
            </a:fld>
            <a:endParaRPr lang="en-US">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UNIT-II: Data Handling </a:t>
            </a:r>
            <a:endParaRPr lang="en-US" sz="2100" b="1" dirty="0">
              <a:cs typeface="Calibri"/>
            </a:endParaRPr>
          </a:p>
        </p:txBody>
      </p:sp>
      <p:graphicFrame>
        <p:nvGraphicFramePr>
          <p:cNvPr id="6" name="Diagram 5">
            <a:extLst>
              <a:ext uri="{FF2B5EF4-FFF2-40B4-BE49-F238E27FC236}">
                <a16:creationId xmlns:a16="http://schemas.microsoft.com/office/drawing/2014/main" id="{3018A75B-D96A-82C3-A26D-BC19D472E926}"/>
              </a:ext>
            </a:extLst>
          </p:cNvPr>
          <p:cNvGraphicFramePr/>
          <p:nvPr>
            <p:extLst>
              <p:ext uri="{D42A27DB-BD31-4B8C-83A1-F6EECF244321}">
                <p14:modId xmlns:p14="http://schemas.microsoft.com/office/powerpoint/2010/main" val="2760512849"/>
              </p:ext>
            </p:extLst>
          </p:nvPr>
        </p:nvGraphicFramePr>
        <p:xfrm>
          <a:off x="2095499" y="2248930"/>
          <a:ext cx="8630165" cy="36404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8334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794A864-4496-4064-9613-C407B120F63F}"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 Science Tools and Technologies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Footer Placeholder 5">
            <a:extLst>
              <a:ext uri="{FF2B5EF4-FFF2-40B4-BE49-F238E27FC236}">
                <a16:creationId xmlns:a16="http://schemas.microsoft.com/office/drawing/2014/main" id="{E67100FA-721B-05E1-3FD0-0369D27CD66F}"/>
              </a:ext>
            </a:extLst>
          </p:cNvPr>
          <p:cNvSpPr>
            <a:spLocks noGrp="1"/>
          </p:cNvSpPr>
          <p:nvPr>
            <p:ph type="ftr" sz="quarter" idx="11"/>
          </p:nvPr>
        </p:nvSpPr>
        <p:spPr/>
        <p:txBody>
          <a:bodyPr/>
          <a:lstStyle/>
          <a:p>
            <a:r>
              <a:rPr lang="en-US"/>
              <a:t>Dr. Kumod Kr. Gupta     Data Analytics ACSAI0512                      Unit Number 1</a:t>
            </a:r>
          </a:p>
        </p:txBody>
      </p:sp>
      <p:sp>
        <p:nvSpPr>
          <p:cNvPr id="7" name="TextBox 6">
            <a:extLst>
              <a:ext uri="{FF2B5EF4-FFF2-40B4-BE49-F238E27FC236}">
                <a16:creationId xmlns:a16="http://schemas.microsoft.com/office/drawing/2014/main" id="{C881983C-C7CC-D593-2AC8-40E33D060B25}"/>
              </a:ext>
            </a:extLst>
          </p:cNvPr>
          <p:cNvSpPr txBox="1"/>
          <p:nvPr/>
        </p:nvSpPr>
        <p:spPr>
          <a:xfrm>
            <a:off x="1295400" y="1378680"/>
            <a:ext cx="9601200" cy="4052135"/>
          </a:xfrm>
          <a:prstGeom prst="rect">
            <a:avLst/>
          </a:prstGeom>
          <a:noFill/>
        </p:spPr>
        <p:txBody>
          <a:bodyPr wrap="square">
            <a:spAutoFit/>
          </a:bodyPr>
          <a:lstStyle/>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SQL</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SQL (Structured Query Language) is essential for managing and querying relational databases. It’s crucial for extracting and manipulating data stored in databases.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9. Apache Spark</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Apache Spark is a fast, open-source data processing engine that can handle large-scale data processing and machine learning tasks across distributed systems.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10. Hadoop</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Why?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Hadoop is an open-source framework that allows for the distributed processing of large data sets across clusters of computers. It’s commonly used for big data processing.</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These tools and technologies form the backbone of modern data science workflows, helping professionals extract insights and build predictive models from data.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4061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11DAA44-6BA2-4219-9486-4D429ED4B950}"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 Science Tools and Technologies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pic>
        <p:nvPicPr>
          <p:cNvPr id="9" name="Picture 8" descr="A close-up of a computer&#10;&#10;Description automatically generated">
            <a:extLst>
              <a:ext uri="{FF2B5EF4-FFF2-40B4-BE49-F238E27FC236}">
                <a16:creationId xmlns:a16="http://schemas.microsoft.com/office/drawing/2014/main" id="{0D31B266-0C5E-2899-243E-BBD03152B472}"/>
              </a:ext>
            </a:extLst>
          </p:cNvPr>
          <p:cNvPicPr>
            <a:picLocks noChangeAspect="1"/>
          </p:cNvPicPr>
          <p:nvPr/>
        </p:nvPicPr>
        <p:blipFill>
          <a:blip r:embed="rId4"/>
          <a:stretch>
            <a:fillRect/>
          </a:stretch>
        </p:blipFill>
        <p:spPr>
          <a:xfrm>
            <a:off x="1369715" y="1924590"/>
            <a:ext cx="5685704" cy="3612670"/>
          </a:xfrm>
          <a:prstGeom prst="rect">
            <a:avLst/>
          </a:prstGeom>
        </p:spPr>
      </p:pic>
      <p:pic>
        <p:nvPicPr>
          <p:cNvPr id="10" name="Picture 9" descr="A diagram of a company&amp;#39;s process&#10;&#10;Description automatically generated">
            <a:extLst>
              <a:ext uri="{FF2B5EF4-FFF2-40B4-BE49-F238E27FC236}">
                <a16:creationId xmlns:a16="http://schemas.microsoft.com/office/drawing/2014/main" id="{4D032B26-A287-BA6B-9000-A790276B9541}"/>
              </a:ext>
            </a:extLst>
          </p:cNvPr>
          <p:cNvPicPr>
            <a:picLocks noChangeAspect="1"/>
          </p:cNvPicPr>
          <p:nvPr/>
        </p:nvPicPr>
        <p:blipFill>
          <a:blip r:embed="rId5"/>
          <a:stretch>
            <a:fillRect/>
          </a:stretch>
        </p:blipFill>
        <p:spPr>
          <a:xfrm>
            <a:off x="7868370" y="2317541"/>
            <a:ext cx="3902733" cy="3214957"/>
          </a:xfrm>
          <a:prstGeom prst="rect">
            <a:avLst/>
          </a:prstGeom>
        </p:spPr>
      </p:pic>
      <p:sp>
        <p:nvSpPr>
          <p:cNvPr id="2" name="Footer Placeholder 1">
            <a:extLst>
              <a:ext uri="{FF2B5EF4-FFF2-40B4-BE49-F238E27FC236}">
                <a16:creationId xmlns:a16="http://schemas.microsoft.com/office/drawing/2014/main" id="{C4F6D554-0840-7C25-92E8-1D921F510947}"/>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186188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60B3A3D-CC77-4964-83C5-918226945475}"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Data Science Tools and Technologies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Following is the data science technology stack that is in demand and can come as necessary for a successful career in data science and technology.</a:t>
            </a:r>
            <a:endParaRPr lang="en-US">
              <a:latin typeface="Times New Roman"/>
              <a:cs typeface="Times New Roman"/>
            </a:endParaRPr>
          </a:p>
          <a:p>
            <a:pPr marL="342900" indent="-342900">
              <a:buAutoNum type="arabicPeriod"/>
            </a:pPr>
            <a:r>
              <a:rPr lang="en-US" b="1" dirty="0">
                <a:latin typeface="Times New Roman"/>
                <a:cs typeface="Times New Roman"/>
              </a:rPr>
              <a:t>Amazon Web Services (AWS)</a:t>
            </a:r>
            <a:endParaRPr lang="en-US" dirty="0">
              <a:latin typeface="Times New Roman"/>
              <a:ea typeface="Calibri"/>
              <a:cs typeface="Times New Roman"/>
            </a:endParaRPr>
          </a:p>
          <a:p>
            <a:r>
              <a:rPr lang="en-US" dirty="0">
                <a:solidFill>
                  <a:srgbClr val="231F20"/>
                </a:solidFill>
                <a:latin typeface="Times New Roman"/>
                <a:ea typeface="+mn-lt"/>
                <a:cs typeface="+mn-lt"/>
              </a:rPr>
              <a:t>Amazon Web Services (AWS) is a cloud provider. It is a cloud-based service that allows users to access virtual servers. The technology is offered through an Amazon Elastic Compute Cloud or EC2 instance. Instances are powered by Apache Spark on Amazon Linux and provide access to other services that may be used for data processing. </a:t>
            </a:r>
            <a:endParaRPr lang="en-US" dirty="0">
              <a:latin typeface="Times New Roman"/>
              <a:cs typeface="Times New Roman"/>
            </a:endParaRPr>
          </a:p>
          <a:p>
            <a:r>
              <a:rPr lang="en-US" b="1" dirty="0">
                <a:solidFill>
                  <a:srgbClr val="231F20"/>
                </a:solidFill>
                <a:latin typeface="Times New Roman"/>
                <a:ea typeface="Calibri"/>
                <a:cs typeface="Calibri"/>
              </a:rPr>
              <a:t>2. Amazon Machine Learning (AML)</a:t>
            </a:r>
          </a:p>
          <a:p>
            <a:r>
              <a:rPr lang="en-US" dirty="0">
                <a:solidFill>
                  <a:srgbClr val="231F20"/>
                </a:solidFill>
                <a:latin typeface="Times New Roman"/>
                <a:ea typeface="Calibri"/>
                <a:cs typeface="Times New Roman"/>
              </a:rPr>
              <a:t>Amazon Machine Learning is a specialized ML service inside AWS that can be used to develop ML models with predictive capabilities. </a:t>
            </a:r>
            <a:endParaRPr lang="en-US" dirty="0"/>
          </a:p>
          <a:p>
            <a:r>
              <a:rPr lang="en-US" dirty="0">
                <a:solidFill>
                  <a:srgbClr val="231F20"/>
                </a:solidFill>
                <a:latin typeface="Times New Roman"/>
                <a:ea typeface="Calibri"/>
                <a:cs typeface="Times New Roman"/>
              </a:rPr>
              <a:t>3. </a:t>
            </a:r>
            <a:r>
              <a:rPr lang="en-US" b="1" dirty="0">
                <a:solidFill>
                  <a:srgbClr val="231F20"/>
                </a:solidFill>
                <a:latin typeface="Times New Roman"/>
                <a:ea typeface="Calibri"/>
                <a:cs typeface="Times New Roman"/>
              </a:rPr>
              <a:t>Text Mining</a:t>
            </a:r>
          </a:p>
          <a:p>
            <a:r>
              <a:rPr lang="en-US" dirty="0">
                <a:solidFill>
                  <a:srgbClr val="231F20"/>
                </a:solidFill>
                <a:latin typeface="Times New Roman"/>
                <a:ea typeface="Calibri"/>
                <a:cs typeface="Times New Roman"/>
              </a:rPr>
              <a:t>Nearly 80% of all data in the world is unstructured, making Text Mining a crucial analysis and processing method. It is the practice of extracting useful information and finding patterns from large amounts of textual material by organizing previously unrecognized relationships and trends. </a:t>
            </a:r>
            <a:endParaRPr lang="en-US" dirty="0"/>
          </a:p>
          <a:p>
            <a:endParaRPr lang="en-US" dirty="0">
              <a:solidFill>
                <a:srgbClr val="231F20"/>
              </a:solidFill>
              <a:latin typeface="Times New Roman"/>
              <a:ea typeface="Calibri"/>
              <a:cs typeface="Times New Roman"/>
            </a:endParaRPr>
          </a:p>
          <a:p>
            <a:endParaRPr lang="en-US" dirty="0">
              <a:solidFill>
                <a:srgbClr val="231F20"/>
              </a:solidFill>
              <a:latin typeface="Times New Roman"/>
              <a:ea typeface="Calibri"/>
              <a:cs typeface="Times New Roman"/>
            </a:endParaRPr>
          </a:p>
          <a:p>
            <a:endParaRPr lang="en-US" dirty="0">
              <a:solidFill>
                <a:srgbClr val="231F20"/>
              </a:solidFill>
              <a:latin typeface="Times New Roman"/>
              <a:ea typeface="Calibri"/>
              <a:cs typeface="Calibri"/>
            </a:endParaRPr>
          </a:p>
          <a:p>
            <a:br>
              <a:rPr lang="en-US" dirty="0"/>
            </a:br>
            <a:endParaRPr lang="en-US" dirty="0"/>
          </a:p>
        </p:txBody>
      </p:sp>
      <p:sp>
        <p:nvSpPr>
          <p:cNvPr id="2" name="Footer Placeholder 1">
            <a:extLst>
              <a:ext uri="{FF2B5EF4-FFF2-40B4-BE49-F238E27FC236}">
                <a16:creationId xmlns:a16="http://schemas.microsoft.com/office/drawing/2014/main" id="{436F1820-A002-58DC-D9FF-1A585AA3A652}"/>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1726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C543CE2-EE4A-4BAA-A96E-1EFFAE565C7E}"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Data Analysis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2" name="Footer Placeholder 1">
            <a:extLst>
              <a:ext uri="{FF2B5EF4-FFF2-40B4-BE49-F238E27FC236}">
                <a16:creationId xmlns:a16="http://schemas.microsoft.com/office/drawing/2014/main" id="{D9019305-17A6-5969-5FC5-1C68CE0B217F}"/>
              </a:ext>
            </a:extLst>
          </p:cNvPr>
          <p:cNvSpPr>
            <a:spLocks noGrp="1"/>
          </p:cNvSpPr>
          <p:nvPr>
            <p:ph type="ftr" sz="quarter" idx="11"/>
          </p:nvPr>
        </p:nvSpPr>
        <p:spPr/>
        <p:txBody>
          <a:bodyPr/>
          <a:lstStyle/>
          <a:p>
            <a:r>
              <a:rPr lang="en-US"/>
              <a:t>Dr. Kumod Kr. Gupta     Data Analytics ACSAI0512                      Unit Number 1</a:t>
            </a:r>
          </a:p>
        </p:txBody>
      </p:sp>
      <p:sp>
        <p:nvSpPr>
          <p:cNvPr id="7" name="Google Shape;671;p57">
            <a:extLst>
              <a:ext uri="{FF2B5EF4-FFF2-40B4-BE49-F238E27FC236}">
                <a16:creationId xmlns:a16="http://schemas.microsoft.com/office/drawing/2014/main" id="{C345DCDA-14DC-7AF9-ADE7-D0F4205E5703}"/>
              </a:ext>
            </a:extLst>
          </p:cNvPr>
          <p:cNvSpPr txBox="1"/>
          <p:nvPr/>
        </p:nvSpPr>
        <p:spPr>
          <a:xfrm>
            <a:off x="901336" y="1219200"/>
            <a:ext cx="9982199" cy="48006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just" rtl="0">
              <a:spcBef>
                <a:spcPts val="0"/>
              </a:spcBef>
              <a:spcAft>
                <a:spcPts val="0"/>
              </a:spcAft>
              <a:buClr>
                <a:schemeClr val="dk1"/>
              </a:buClr>
              <a:buSzPct val="100000"/>
              <a:buFont typeface="Arial"/>
              <a:buNone/>
            </a:pPr>
            <a:r>
              <a:rPr lang="en-US" sz="2000" b="1" dirty="0">
                <a:solidFill>
                  <a:schemeClr val="dk1"/>
                </a:solidFill>
                <a:latin typeface="Calibri"/>
                <a:ea typeface="Calibri"/>
                <a:cs typeface="Calibri"/>
                <a:sym typeface="Calibri"/>
              </a:rPr>
              <a:t>Objective:</a:t>
            </a:r>
            <a:endParaRPr dirty="0"/>
          </a:p>
          <a:p>
            <a:pPr marL="342900" marR="0" lvl="0" indent="-342900" algn="just" rtl="0">
              <a:lnSpc>
                <a:spcPct val="150000"/>
              </a:lnSpc>
              <a:spcBef>
                <a:spcPts val="340"/>
              </a:spcBef>
              <a:spcAft>
                <a:spcPts val="0"/>
              </a:spcAft>
              <a:buClr>
                <a:schemeClr val="dk1"/>
              </a:buClr>
              <a:buSzPct val="100000"/>
              <a:buFont typeface="Noto Sans Symbols"/>
              <a:buChar char="▪"/>
            </a:pPr>
            <a:r>
              <a:rPr lang="en-US" sz="2000" b="1" dirty="0">
                <a:solidFill>
                  <a:schemeClr val="dk1"/>
                </a:solidFill>
                <a:latin typeface="Calibri"/>
                <a:ea typeface="Calibri"/>
                <a:cs typeface="Calibri"/>
                <a:sym typeface="Calibri"/>
              </a:rPr>
              <a:t>This unit </a:t>
            </a:r>
            <a:r>
              <a:rPr lang="en-US" sz="2000" dirty="0">
                <a:solidFill>
                  <a:schemeClr val="dk1"/>
                </a:solidFill>
                <a:latin typeface="Calibri"/>
                <a:ea typeface="Calibri"/>
                <a:cs typeface="Calibri"/>
                <a:sym typeface="Calibri"/>
              </a:rPr>
              <a:t>objective is to specify that Data Analysis can be separated and organized into 6 types, arranged with an increasing order of difficulty as following types: </a:t>
            </a:r>
            <a:endParaRPr dirty="0"/>
          </a:p>
          <a:p>
            <a:pPr marL="342900" marR="0" lvl="0" indent="-342900" algn="just" rtl="0">
              <a:lnSpc>
                <a:spcPct val="150000"/>
              </a:lnSpc>
              <a:spcBef>
                <a:spcPts val="340"/>
              </a:spcBef>
              <a:spcAft>
                <a:spcPts val="0"/>
              </a:spcAft>
              <a:buClr>
                <a:schemeClr val="dk1"/>
              </a:buClr>
              <a:buSzPct val="100000"/>
              <a:buFont typeface="Noto Sans Symbols"/>
              <a:buChar char="❖"/>
            </a:pPr>
            <a:r>
              <a:rPr lang="en-US" sz="2000" dirty="0">
                <a:solidFill>
                  <a:schemeClr val="dk1"/>
                </a:solidFill>
                <a:latin typeface="Calibri"/>
                <a:ea typeface="Calibri"/>
                <a:cs typeface="Calibri"/>
                <a:sym typeface="Calibri"/>
              </a:rPr>
              <a:t>Descriptive Analysis</a:t>
            </a:r>
            <a:endParaRPr dirty="0"/>
          </a:p>
          <a:p>
            <a:pPr marL="342900" marR="0" lvl="0" indent="-342900" algn="just" rtl="0">
              <a:lnSpc>
                <a:spcPct val="150000"/>
              </a:lnSpc>
              <a:spcBef>
                <a:spcPts val="340"/>
              </a:spcBef>
              <a:spcAft>
                <a:spcPts val="0"/>
              </a:spcAft>
              <a:buClr>
                <a:schemeClr val="dk1"/>
              </a:buClr>
              <a:buSzPct val="100000"/>
              <a:buFont typeface="Noto Sans Symbols"/>
              <a:buChar char="❖"/>
            </a:pPr>
            <a:r>
              <a:rPr lang="en-US" sz="2000" dirty="0">
                <a:solidFill>
                  <a:schemeClr val="dk1"/>
                </a:solidFill>
                <a:latin typeface="Calibri"/>
                <a:ea typeface="Calibri"/>
                <a:cs typeface="Calibri"/>
                <a:sym typeface="Calibri"/>
              </a:rPr>
              <a:t>Exploratory Analysis</a:t>
            </a:r>
            <a:endParaRPr dirty="0"/>
          </a:p>
          <a:p>
            <a:pPr marL="342900" marR="0" lvl="0" indent="-342900" algn="just" rtl="0">
              <a:lnSpc>
                <a:spcPct val="150000"/>
              </a:lnSpc>
              <a:spcBef>
                <a:spcPts val="340"/>
              </a:spcBef>
              <a:spcAft>
                <a:spcPts val="0"/>
              </a:spcAft>
              <a:buClr>
                <a:schemeClr val="dk1"/>
              </a:buClr>
              <a:buSzPct val="100000"/>
              <a:buFont typeface="Noto Sans Symbols"/>
              <a:buChar char="❖"/>
            </a:pPr>
            <a:r>
              <a:rPr lang="en-US" sz="2000" dirty="0">
                <a:solidFill>
                  <a:schemeClr val="dk1"/>
                </a:solidFill>
                <a:latin typeface="Calibri"/>
                <a:ea typeface="Calibri"/>
                <a:cs typeface="Calibri"/>
                <a:sym typeface="Calibri"/>
              </a:rPr>
              <a:t>Inferential Analysis</a:t>
            </a:r>
            <a:endParaRPr dirty="0"/>
          </a:p>
          <a:p>
            <a:pPr marL="342900" marR="0" lvl="0" indent="-342900" algn="just" rtl="0">
              <a:lnSpc>
                <a:spcPct val="150000"/>
              </a:lnSpc>
              <a:spcBef>
                <a:spcPts val="340"/>
              </a:spcBef>
              <a:spcAft>
                <a:spcPts val="0"/>
              </a:spcAft>
              <a:buClr>
                <a:schemeClr val="dk1"/>
              </a:buClr>
              <a:buSzPct val="100000"/>
              <a:buFont typeface="Noto Sans Symbols"/>
              <a:buChar char="❖"/>
            </a:pPr>
            <a:r>
              <a:rPr lang="en-US" sz="2000" dirty="0">
                <a:solidFill>
                  <a:schemeClr val="dk1"/>
                </a:solidFill>
                <a:latin typeface="Calibri"/>
                <a:ea typeface="Calibri"/>
                <a:cs typeface="Calibri"/>
                <a:sym typeface="Calibri"/>
              </a:rPr>
              <a:t>Predictive Analysis</a:t>
            </a:r>
            <a:endParaRPr dirty="0"/>
          </a:p>
          <a:p>
            <a:pPr marL="342900" marR="0" lvl="0" indent="-342900" algn="just" rtl="0">
              <a:lnSpc>
                <a:spcPct val="150000"/>
              </a:lnSpc>
              <a:spcBef>
                <a:spcPts val="340"/>
              </a:spcBef>
              <a:spcAft>
                <a:spcPts val="0"/>
              </a:spcAft>
              <a:buClr>
                <a:schemeClr val="dk1"/>
              </a:buClr>
              <a:buSzPct val="100000"/>
              <a:buFont typeface="Noto Sans Symbols"/>
              <a:buChar char="❖"/>
            </a:pPr>
            <a:r>
              <a:rPr lang="en-US" sz="2000" dirty="0">
                <a:solidFill>
                  <a:schemeClr val="dk1"/>
                </a:solidFill>
                <a:latin typeface="Calibri"/>
                <a:ea typeface="Calibri"/>
                <a:cs typeface="Calibri"/>
                <a:sym typeface="Calibri"/>
              </a:rPr>
              <a:t>Causal Analysis</a:t>
            </a:r>
            <a:endParaRPr dirty="0"/>
          </a:p>
          <a:p>
            <a:pPr marL="342900" marR="0" lvl="0" indent="-342900" algn="just" rtl="0">
              <a:lnSpc>
                <a:spcPct val="150000"/>
              </a:lnSpc>
              <a:spcBef>
                <a:spcPts val="340"/>
              </a:spcBef>
              <a:spcAft>
                <a:spcPts val="0"/>
              </a:spcAft>
              <a:buClr>
                <a:schemeClr val="dk1"/>
              </a:buClr>
              <a:buSzPct val="100000"/>
              <a:buFont typeface="Noto Sans Symbols"/>
              <a:buChar char="❖"/>
            </a:pPr>
            <a:r>
              <a:rPr lang="en-US" sz="2000" dirty="0">
                <a:solidFill>
                  <a:schemeClr val="dk1"/>
                </a:solidFill>
                <a:latin typeface="Calibri"/>
                <a:ea typeface="Calibri"/>
                <a:cs typeface="Calibri"/>
                <a:sym typeface="Calibri"/>
              </a:rPr>
              <a:t>Mechanistic Analysis</a:t>
            </a:r>
            <a:endParaRPr dirty="0"/>
          </a:p>
          <a:p>
            <a:pPr marL="0" marR="0" lvl="0" indent="0" algn="just" rtl="0">
              <a:lnSpc>
                <a:spcPct val="150000"/>
              </a:lnSpc>
              <a:spcBef>
                <a:spcPts val="340"/>
              </a:spcBef>
              <a:spcAft>
                <a:spcPts val="0"/>
              </a:spcAft>
              <a:buClr>
                <a:schemeClr val="dk1"/>
              </a:buClr>
              <a:buSzPct val="100000"/>
              <a:buFont typeface="Arial"/>
              <a:buNone/>
            </a:pPr>
            <a:r>
              <a:rPr lang="en-US" sz="2000" b="1" dirty="0">
                <a:solidFill>
                  <a:schemeClr val="dk1"/>
                </a:solidFill>
                <a:latin typeface="Calibri"/>
                <a:ea typeface="Calibri"/>
                <a:cs typeface="Calibri"/>
                <a:sym typeface="Calibri"/>
              </a:rPr>
              <a:t>Recap:</a:t>
            </a:r>
            <a:endParaRPr dirty="0"/>
          </a:p>
          <a:p>
            <a:pPr marL="342900" marR="0" lvl="0" indent="-342900" algn="just" rtl="0">
              <a:lnSpc>
                <a:spcPct val="150000"/>
              </a:lnSpc>
              <a:spcBef>
                <a:spcPts val="340"/>
              </a:spcBef>
              <a:spcAft>
                <a:spcPts val="0"/>
              </a:spcAft>
              <a:buClr>
                <a:schemeClr val="dk1"/>
              </a:buClr>
              <a:buSzPct val="100000"/>
              <a:buFont typeface="Noto Sans Symbols"/>
              <a:buChar char="▪"/>
            </a:pPr>
            <a:r>
              <a:rPr lang="en-US" sz="2000" dirty="0">
                <a:solidFill>
                  <a:schemeClr val="dk1"/>
                </a:solidFill>
                <a:latin typeface="Calibri"/>
                <a:ea typeface="Calibri"/>
                <a:cs typeface="Calibri"/>
                <a:sym typeface="Calibri"/>
              </a:rPr>
              <a:t>Revision of need of Data science in Industry.</a:t>
            </a:r>
            <a:endParaRPr sz="2000" dirty="0">
              <a:solidFill>
                <a:schemeClr val="dk1"/>
              </a:solidFill>
              <a:latin typeface="Calibri"/>
              <a:ea typeface="Calibri"/>
              <a:cs typeface="Calibri"/>
              <a:sym typeface="Calibri"/>
            </a:endParaRPr>
          </a:p>
          <a:p>
            <a:pPr marL="0" marR="0" lvl="0" indent="0" algn="just" rtl="0">
              <a:lnSpc>
                <a:spcPct val="150000"/>
              </a:lnSpc>
              <a:spcBef>
                <a:spcPts val="280"/>
              </a:spcBef>
              <a:spcAft>
                <a:spcPts val="0"/>
              </a:spcAft>
              <a:buClr>
                <a:schemeClr val="dk1"/>
              </a:buClr>
              <a:buSzPct val="100000"/>
              <a:buFont typeface="Arial"/>
              <a:buNone/>
            </a:pPr>
            <a:endParaRPr sz="165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335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C543CE2-EE4A-4BAA-A96E-1EFFAE565C7E}"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Data Analysis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b="1" dirty="0">
                <a:latin typeface="Times New Roman"/>
                <a:cs typeface="Times New Roman"/>
              </a:rPr>
              <a:t>Descriptive Analysis</a:t>
            </a:r>
            <a:endParaRPr lang="en-US" b="1" dirty="0">
              <a:ea typeface="Calibri"/>
              <a:cs typeface="Calibri"/>
            </a:endParaRPr>
          </a:p>
          <a:p>
            <a:endParaRPr lang="en-US" b="1" dirty="0"/>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What it is</a:t>
            </a:r>
            <a:r>
              <a:rPr lang="en-US" dirty="0">
                <a:latin typeface="Times New Roman" panose="02020603050405020304" pitchFamily="18" charset="0"/>
                <a:cs typeface="Times New Roman" panose="02020603050405020304" pitchFamily="18" charset="0"/>
              </a:rPr>
              <a:t>: Summarizes and describes the main features of a dataset.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Calculating averages, percentages, or visualizing data with charts.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Understand the basic characteristics of the data.</a:t>
            </a:r>
          </a:p>
          <a:p>
            <a:r>
              <a:rPr lang="en-US" dirty="0">
                <a:latin typeface="Times New Roman"/>
                <a:cs typeface="Times New Roman"/>
              </a:rPr>
              <a:t>Example:</a:t>
            </a:r>
          </a:p>
          <a:p>
            <a:r>
              <a:rPr lang="en-US" dirty="0">
                <a:latin typeface="Times New Roman"/>
                <a:cs typeface="Times New Roman"/>
              </a:rPr>
              <a:t>Take the COVID-19 statistics page on google for example, the line graph is just a pure summary of the cases/deaths, a presentation and description of the population of a particular country infected by the virus</a:t>
            </a:r>
          </a:p>
          <a:p>
            <a:r>
              <a:rPr lang="en-US" dirty="0">
                <a:latin typeface="Times New Roman"/>
                <a:cs typeface="Times New Roman"/>
              </a:rPr>
              <a:t>Summary:</a:t>
            </a:r>
          </a:p>
          <a:p>
            <a:r>
              <a:rPr lang="en-US" dirty="0">
                <a:latin typeface="Times New Roman"/>
                <a:cs typeface="Times New Roman"/>
              </a:rPr>
              <a:t>Descriptive Analysis is the first step in analysis where you summarize and describe the data you have using descriptive statistics, and its result is a simple presentation of your data.</a:t>
            </a:r>
          </a:p>
          <a:p>
            <a:endParaRPr lang="en-US" dirty="0">
              <a:latin typeface="Times New Roman"/>
              <a:cs typeface="Times New Roman"/>
            </a:endParaRPr>
          </a:p>
          <a:p>
            <a:endParaRPr lang="en-US" dirty="0">
              <a:solidFill>
                <a:srgbClr val="000000"/>
              </a:solidFill>
              <a:latin typeface="Times New Roman"/>
              <a:ea typeface="Calibri"/>
              <a:cs typeface="Times New Roman"/>
            </a:endParaRPr>
          </a:p>
          <a:p>
            <a:pPr marL="342900" indent="-342900">
              <a:buAutoNum type="arabicPeriod"/>
            </a:pPr>
            <a:endParaRPr lang="en-US" dirty="0">
              <a:solidFill>
                <a:srgbClr val="000000"/>
              </a:solidFill>
              <a:latin typeface="Times New Roman"/>
              <a:ea typeface="Calibri"/>
              <a:cs typeface="Times New Roman"/>
            </a:endParaRPr>
          </a:p>
          <a:p>
            <a:pPr marL="342900" indent="-342900">
              <a:buAutoNum type="arabicPeriod"/>
            </a:pPr>
            <a:endParaRPr lang="en-US" dirty="0">
              <a:solidFill>
                <a:srgbClr val="000000"/>
              </a:solidFill>
              <a:latin typeface="Times New Roman"/>
              <a:ea typeface="Calibri"/>
              <a:cs typeface="Times New Roman"/>
            </a:endParaRPr>
          </a:p>
          <a:p>
            <a:pPr marL="342900" indent="-342900">
              <a:buAutoNum type="arabicPeriod"/>
            </a:pPr>
            <a:endParaRPr lang="en-US" dirty="0">
              <a:solidFill>
                <a:srgbClr val="000000"/>
              </a:solidFill>
              <a:latin typeface="Times New Roman"/>
              <a:ea typeface="Calibri"/>
              <a:cs typeface="Times New Roman"/>
            </a:endParaRPr>
          </a:p>
          <a:p>
            <a:endParaRPr lang="en-US" dirty="0">
              <a:solidFill>
                <a:srgbClr val="231F20"/>
              </a:solidFill>
              <a:latin typeface="Times New Roman"/>
              <a:ea typeface="Calibri"/>
              <a:cs typeface="Times New Roman"/>
            </a:endParaRPr>
          </a:p>
          <a:p>
            <a:endParaRPr lang="en-US" dirty="0">
              <a:solidFill>
                <a:srgbClr val="231F20"/>
              </a:solidFill>
              <a:latin typeface="Times New Roman"/>
              <a:ea typeface="Calibri"/>
              <a:cs typeface="Calibri"/>
            </a:endParaRPr>
          </a:p>
          <a:p>
            <a:br>
              <a:rPr lang="en-US" dirty="0"/>
            </a:br>
            <a:endParaRPr lang="en-US" dirty="0"/>
          </a:p>
        </p:txBody>
      </p:sp>
      <p:sp>
        <p:nvSpPr>
          <p:cNvPr id="2" name="Footer Placeholder 1">
            <a:extLst>
              <a:ext uri="{FF2B5EF4-FFF2-40B4-BE49-F238E27FC236}">
                <a16:creationId xmlns:a16="http://schemas.microsoft.com/office/drawing/2014/main" id="{D9019305-17A6-5969-5FC5-1C68CE0B217F}"/>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004161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AA06579-8950-444E-BED6-4EE89B37CDC1}"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Data Analysis</a:t>
            </a:r>
          </a:p>
        </p:txBody>
      </p:sp>
      <p:sp>
        <p:nvSpPr>
          <p:cNvPr id="2" name="Footer Placeholder 1">
            <a:extLst>
              <a:ext uri="{FF2B5EF4-FFF2-40B4-BE49-F238E27FC236}">
                <a16:creationId xmlns:a16="http://schemas.microsoft.com/office/drawing/2014/main" id="{1A469B6F-92B8-7373-390F-997F5A189C6B}"/>
              </a:ext>
            </a:extLst>
          </p:cNvPr>
          <p:cNvSpPr>
            <a:spLocks noGrp="1"/>
          </p:cNvSpPr>
          <p:nvPr>
            <p:ph type="ftr" sz="quarter" idx="11"/>
          </p:nvPr>
        </p:nvSpPr>
        <p:spPr/>
        <p:txBody>
          <a:bodyPr/>
          <a:lstStyle/>
          <a:p>
            <a:r>
              <a:rPr lang="en-US"/>
              <a:t>Dr. Kumod Kr. Gupta     Data Analytics ACSAI0512                      Unit Number 1</a:t>
            </a:r>
          </a:p>
        </p:txBody>
      </p:sp>
      <p:sp>
        <p:nvSpPr>
          <p:cNvPr id="10" name="TextBox 9">
            <a:extLst>
              <a:ext uri="{FF2B5EF4-FFF2-40B4-BE49-F238E27FC236}">
                <a16:creationId xmlns:a16="http://schemas.microsoft.com/office/drawing/2014/main" id="{8A85ADDA-6AE4-344F-D776-E701F6457C77}"/>
              </a:ext>
            </a:extLst>
          </p:cNvPr>
          <p:cNvSpPr txBox="1"/>
          <p:nvPr/>
        </p:nvSpPr>
        <p:spPr>
          <a:xfrm>
            <a:off x="1524000" y="1066800"/>
            <a:ext cx="8001000" cy="1200329"/>
          </a:xfrm>
          <a:prstGeom prst="rect">
            <a:avLst/>
          </a:prstGeom>
          <a:noFill/>
        </p:spPr>
        <p:txBody>
          <a:bodyPr wrap="square">
            <a:spAutoFit/>
          </a:bodyPr>
          <a:lstStyle/>
          <a:p>
            <a:r>
              <a:rPr lang="en-US" b="1" dirty="0"/>
              <a:t>2. Exploratory Analysis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What it is</a:t>
            </a:r>
            <a:r>
              <a:rPr lang="en-US" dirty="0">
                <a:latin typeface="Times New Roman" panose="02020603050405020304" pitchFamily="18" charset="0"/>
                <a:cs typeface="Times New Roman" panose="02020603050405020304" pitchFamily="18" charset="0"/>
              </a:rPr>
              <a:t>: Investigates data to find patterns, relationships, or anomalies.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Identifying correlations between variables using scatter plots.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Generate hypotheses and insights for further analysis.</a:t>
            </a:r>
          </a:p>
        </p:txBody>
      </p:sp>
      <p:sp>
        <p:nvSpPr>
          <p:cNvPr id="14" name="TextBox 13">
            <a:extLst>
              <a:ext uri="{FF2B5EF4-FFF2-40B4-BE49-F238E27FC236}">
                <a16:creationId xmlns:a16="http://schemas.microsoft.com/office/drawing/2014/main" id="{E5AACC1B-FE6E-9ABE-30E5-3FB692A80DDB}"/>
              </a:ext>
            </a:extLst>
          </p:cNvPr>
          <p:cNvSpPr txBox="1"/>
          <p:nvPr/>
        </p:nvSpPr>
        <p:spPr>
          <a:xfrm>
            <a:off x="1524000" y="2435779"/>
            <a:ext cx="8763000" cy="3427605"/>
          </a:xfrm>
          <a:prstGeom prst="rect">
            <a:avLst/>
          </a:prstGeom>
          <a:noFill/>
        </p:spPr>
        <p:txBody>
          <a:bodyPr wrap="square">
            <a:spAutoFit/>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Climate change is an increasingly important topic as the global temperature is gradually rising over the years.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example of EDA on climate change is by taking the rise in temperature over the years, say 1950 to 2020 for example, and the increase of human activities and industrialization, and form relationships from the data, e.g. increasing number of factories, cars on the road and airplane flights increase correlates.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Summary: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EDA explores data to find relationships between measures that tells us they exist, without the cause. They can be used to formulate hypotheses</a:t>
            </a:r>
            <a:endParaRPr lang="en-IN" dirty="0"/>
          </a:p>
        </p:txBody>
      </p:sp>
    </p:spTree>
    <p:extLst>
      <p:ext uri="{BB962C8B-B14F-4D97-AF65-F5344CB8AC3E}">
        <p14:creationId xmlns:p14="http://schemas.microsoft.com/office/powerpoint/2010/main" val="1928120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2F3CBBC-EB00-4D17-AA1C-B37C0CECA151}"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Data Analysis</a:t>
            </a:r>
          </a:p>
        </p:txBody>
      </p:sp>
      <p:sp>
        <p:nvSpPr>
          <p:cNvPr id="2" name="Footer Placeholder 1">
            <a:extLst>
              <a:ext uri="{FF2B5EF4-FFF2-40B4-BE49-F238E27FC236}">
                <a16:creationId xmlns:a16="http://schemas.microsoft.com/office/drawing/2014/main" id="{D3723A70-ED96-40AD-0C2A-82E98C279197}"/>
              </a:ext>
            </a:extLst>
          </p:cNvPr>
          <p:cNvSpPr>
            <a:spLocks noGrp="1"/>
          </p:cNvSpPr>
          <p:nvPr>
            <p:ph type="ftr" sz="quarter" idx="11"/>
          </p:nvPr>
        </p:nvSpPr>
        <p:spPr/>
        <p:txBody>
          <a:bodyPr/>
          <a:lstStyle/>
          <a:p>
            <a:r>
              <a:rPr lang="en-US"/>
              <a:t>Dr. Kumod Kr. Gupta     Data Analytics ACSAI0512                      Unit Number 1</a:t>
            </a:r>
          </a:p>
        </p:txBody>
      </p:sp>
      <p:sp>
        <p:nvSpPr>
          <p:cNvPr id="8" name="TextBox 7">
            <a:extLst>
              <a:ext uri="{FF2B5EF4-FFF2-40B4-BE49-F238E27FC236}">
                <a16:creationId xmlns:a16="http://schemas.microsoft.com/office/drawing/2014/main" id="{855CAE56-BADF-30C9-D08C-D6DCB4CBBE6B}"/>
              </a:ext>
            </a:extLst>
          </p:cNvPr>
          <p:cNvSpPr txBox="1"/>
          <p:nvPr/>
        </p:nvSpPr>
        <p:spPr>
          <a:xfrm>
            <a:off x="1301620" y="1190982"/>
            <a:ext cx="8686800" cy="1200329"/>
          </a:xfrm>
          <a:prstGeom prst="rect">
            <a:avLst/>
          </a:prstGeom>
          <a:noFill/>
        </p:spPr>
        <p:txBody>
          <a:bodyPr wrap="square">
            <a:spAutoFit/>
          </a:bodyPr>
          <a:lstStyle/>
          <a:p>
            <a:r>
              <a:rPr lang="en-US" b="1" dirty="0"/>
              <a:t>3. Inferential Analysis</a:t>
            </a:r>
          </a:p>
          <a:p>
            <a:pPr>
              <a:buFont typeface="Arial" panose="020B0604020202020204" pitchFamily="34" charset="0"/>
              <a:buChar char="•"/>
            </a:pPr>
            <a:r>
              <a:rPr lang="en-US" b="1" dirty="0"/>
              <a:t>What it is</a:t>
            </a:r>
            <a:r>
              <a:rPr lang="en-US" dirty="0"/>
              <a:t>: Makes predictions or inferences about a population based on a sample.</a:t>
            </a:r>
          </a:p>
          <a:p>
            <a:pPr>
              <a:buFont typeface="Arial" panose="020B0604020202020204" pitchFamily="34" charset="0"/>
              <a:buChar char="•"/>
            </a:pPr>
            <a:r>
              <a:rPr lang="en-US" b="1" dirty="0"/>
              <a:t>Example</a:t>
            </a:r>
            <a:r>
              <a:rPr lang="en-US" dirty="0"/>
              <a:t>: Estimating the average height of a population from a sample group.</a:t>
            </a:r>
          </a:p>
          <a:p>
            <a:pPr>
              <a:buFont typeface="Arial" panose="020B0604020202020204" pitchFamily="34" charset="0"/>
              <a:buChar char="•"/>
            </a:pPr>
            <a:r>
              <a:rPr lang="en-US" b="1" dirty="0"/>
              <a:t>Purpose</a:t>
            </a:r>
            <a:r>
              <a:rPr lang="en-US" dirty="0"/>
              <a:t>: Generalize findings from a sample to a larger population.</a:t>
            </a:r>
          </a:p>
        </p:txBody>
      </p:sp>
      <p:sp>
        <p:nvSpPr>
          <p:cNvPr id="12" name="TextBox 11">
            <a:extLst>
              <a:ext uri="{FF2B5EF4-FFF2-40B4-BE49-F238E27FC236}">
                <a16:creationId xmlns:a16="http://schemas.microsoft.com/office/drawing/2014/main" id="{019B1040-6B55-2916-EF65-048DFB444CF0}"/>
              </a:ext>
            </a:extLst>
          </p:cNvPr>
          <p:cNvSpPr txBox="1"/>
          <p:nvPr/>
        </p:nvSpPr>
        <p:spPr>
          <a:xfrm>
            <a:off x="1295400" y="2590800"/>
            <a:ext cx="10515600" cy="3350597"/>
          </a:xfrm>
          <a:prstGeom prst="rect">
            <a:avLst/>
          </a:prstGeom>
          <a:noFill/>
        </p:spPr>
        <p:txBody>
          <a:bodyPr wrap="square">
            <a:spAutoFit/>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idea of inferring about the population at large with a smaller sample is quite intuitive, many statistics you see on the media and the internet are inferential, a prediction of an event based on a small sample. To give an example, a psychology study for the benefits of sleep, a total of 500 people involved in the study, when followed up with the candidates, they reported to have better overall attention and well-being with 7–9 hours of sleep, while those with less sleep and more sleep suffered with reduced attention and energy. This report from 500 people was just a tiny portion of 7b people in the world, thus an inference of the larger population.</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Summary:</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AI extrapolates and generalizes the information of the larger group with a smaller sample to generate analysis and predictions.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4684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0107618-CA0C-4079-9B6A-6420C455DC5A}"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Data Analysis</a:t>
            </a:r>
          </a:p>
        </p:txBody>
      </p:sp>
      <p:sp>
        <p:nvSpPr>
          <p:cNvPr id="2" name="Footer Placeholder 1">
            <a:extLst>
              <a:ext uri="{FF2B5EF4-FFF2-40B4-BE49-F238E27FC236}">
                <a16:creationId xmlns:a16="http://schemas.microsoft.com/office/drawing/2014/main" id="{4EB55DE1-3BCC-091E-CB5B-C8A61345A04B}"/>
              </a:ext>
            </a:extLst>
          </p:cNvPr>
          <p:cNvSpPr>
            <a:spLocks noGrp="1"/>
          </p:cNvSpPr>
          <p:nvPr>
            <p:ph type="ftr" sz="quarter" idx="11"/>
          </p:nvPr>
        </p:nvSpPr>
        <p:spPr/>
        <p:txBody>
          <a:bodyPr/>
          <a:lstStyle/>
          <a:p>
            <a:r>
              <a:rPr lang="en-US"/>
              <a:t>Dr. Kumod Kr. Gupta     Data Analytics ACSAI0512                      Unit Number 1</a:t>
            </a:r>
          </a:p>
        </p:txBody>
      </p:sp>
      <p:sp>
        <p:nvSpPr>
          <p:cNvPr id="9" name="TextBox 8">
            <a:extLst>
              <a:ext uri="{FF2B5EF4-FFF2-40B4-BE49-F238E27FC236}">
                <a16:creationId xmlns:a16="http://schemas.microsoft.com/office/drawing/2014/main" id="{B55C58C5-AF9F-B2A8-58C3-CA918BD61D48}"/>
              </a:ext>
            </a:extLst>
          </p:cNvPr>
          <p:cNvSpPr txBox="1"/>
          <p:nvPr/>
        </p:nvSpPr>
        <p:spPr>
          <a:xfrm>
            <a:off x="1333500" y="1143000"/>
            <a:ext cx="9525000" cy="4781886"/>
          </a:xfrm>
          <a:prstGeom prst="rect">
            <a:avLst/>
          </a:prstGeom>
          <a:noFill/>
        </p:spPr>
        <p:txBody>
          <a:bodyPr wrap="square">
            <a:spAutoFit/>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4. </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Predictive analysis</a:t>
            </a:r>
            <a:endPar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What it is</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Uses historical data to predict future outcomes.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Forecasting sales for the next quarter based on past trends.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Purpose</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Anticipate future events or trends.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2020 US election is a popular topic and many prediction models are built to predict the winning candidate FiveThirtyEight did a great 2016 Election forecast and is back at it again in 2020. Prediction analysis for an election would require input variables such as historical polling data, trends and the current polling data in order to get a good prediction. Something as large as an election wouldn’t just be using a linear model, but a complex model with certain tunings to best serve it’s purpose.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Summary: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Predictive analysis  takes data from the past and present to make predictions about the future.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91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1D96955-7AB0-4BB4-B5C3-AE4F4228B2D5}"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Data Analysis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2" name="Footer Placeholder 1">
            <a:extLst>
              <a:ext uri="{FF2B5EF4-FFF2-40B4-BE49-F238E27FC236}">
                <a16:creationId xmlns:a16="http://schemas.microsoft.com/office/drawing/2014/main" id="{FF927883-AEDD-DDE7-08B8-6C399567A07B}"/>
              </a:ext>
            </a:extLst>
          </p:cNvPr>
          <p:cNvSpPr>
            <a:spLocks noGrp="1"/>
          </p:cNvSpPr>
          <p:nvPr>
            <p:ph type="ftr" sz="quarter" idx="11"/>
          </p:nvPr>
        </p:nvSpPr>
        <p:spPr/>
        <p:txBody>
          <a:bodyPr/>
          <a:lstStyle/>
          <a:p>
            <a:r>
              <a:rPr lang="en-US"/>
              <a:t>Dr. Kumod Kr. Gupta     Data Analytics ACSAI0512                      Unit Number 1</a:t>
            </a:r>
          </a:p>
        </p:txBody>
      </p:sp>
      <p:sp>
        <p:nvSpPr>
          <p:cNvPr id="8" name="TextBox 7">
            <a:extLst>
              <a:ext uri="{FF2B5EF4-FFF2-40B4-BE49-F238E27FC236}">
                <a16:creationId xmlns:a16="http://schemas.microsoft.com/office/drawing/2014/main" id="{D122D81C-D321-5C57-2146-3E2E44E696AF}"/>
              </a:ext>
            </a:extLst>
          </p:cNvPr>
          <p:cNvSpPr txBox="1"/>
          <p:nvPr/>
        </p:nvSpPr>
        <p:spPr>
          <a:xfrm>
            <a:off x="1461018" y="1143000"/>
            <a:ext cx="10045181" cy="4152419"/>
          </a:xfrm>
          <a:prstGeom prst="rect">
            <a:avLst/>
          </a:prstGeom>
          <a:noFill/>
        </p:spPr>
        <p:txBody>
          <a:bodyPr wrap="square">
            <a:spAutoFit/>
          </a:bodyPr>
          <a:lstStyle/>
          <a:p>
            <a:pPr>
              <a:lnSpc>
                <a:spcPct val="107000"/>
              </a:lnSpc>
              <a:spcAft>
                <a:spcPts val="800"/>
              </a:spcAft>
            </a:pPr>
            <a:r>
              <a:rPr lang="en-IN" sz="2400" b="1" kern="0" dirty="0">
                <a:effectLst/>
                <a:latin typeface="Times New Roman" panose="02020603050405020304" pitchFamily="18" charset="0"/>
                <a:ea typeface="Times New Roman" panose="02020603050405020304" pitchFamily="18" charset="0"/>
                <a:cs typeface="Times New Roman" panose="02020603050405020304" pitchFamily="18" charset="0"/>
              </a:rPr>
              <a:t>5. Causal Analysis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What it is</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Determines the cause-and-effect relationships between variables.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Assessing whether a marketing campaign led to an increase in sales.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Purpose</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Identify what factors cause specific outcomes.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Example:  Say you want test out this new drug that improves human strength and focus, and to do that you perform randomized control trials for the drug to test the effect of the drug. You compare the sample of candidates for your new drug vs the candidates receiving mock control with a few test for on strength and overall focus and attention and observe how the drug affects the outcome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Summary:  Causal Analysis is about finding out the causal relationship between variables, change one variable and what happens to another.</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2570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B3CB886-72DD-44EC-A62F-F2D4A642F1EB}"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Types of Data Analysis</a:t>
            </a:r>
          </a:p>
        </p:txBody>
      </p:sp>
      <p:sp>
        <p:nvSpPr>
          <p:cNvPr id="2" name="Footer Placeholder 1">
            <a:extLst>
              <a:ext uri="{FF2B5EF4-FFF2-40B4-BE49-F238E27FC236}">
                <a16:creationId xmlns:a16="http://schemas.microsoft.com/office/drawing/2014/main" id="{04909875-07E1-BF08-48E9-8F644EB7CE9F}"/>
              </a:ext>
            </a:extLst>
          </p:cNvPr>
          <p:cNvSpPr>
            <a:spLocks noGrp="1"/>
          </p:cNvSpPr>
          <p:nvPr>
            <p:ph type="ftr" sz="quarter" idx="11"/>
          </p:nvPr>
        </p:nvSpPr>
        <p:spPr/>
        <p:txBody>
          <a:bodyPr/>
          <a:lstStyle/>
          <a:p>
            <a:r>
              <a:rPr lang="en-US"/>
              <a:t>Dr. Kumod Kr. Gupta     Data Analytics ACSAI0512                      Unit Number 1</a:t>
            </a:r>
          </a:p>
        </p:txBody>
      </p:sp>
      <p:sp>
        <p:nvSpPr>
          <p:cNvPr id="6" name="TextBox 5">
            <a:extLst>
              <a:ext uri="{FF2B5EF4-FFF2-40B4-BE49-F238E27FC236}">
                <a16:creationId xmlns:a16="http://schemas.microsoft.com/office/drawing/2014/main" id="{DC115E3C-8A53-0997-6A89-63660655C162}"/>
              </a:ext>
            </a:extLst>
          </p:cNvPr>
          <p:cNvSpPr txBox="1"/>
          <p:nvPr/>
        </p:nvSpPr>
        <p:spPr>
          <a:xfrm>
            <a:off x="1140667" y="1328641"/>
            <a:ext cx="10439400" cy="4775090"/>
          </a:xfrm>
          <a:prstGeom prst="rect">
            <a:avLst/>
          </a:prstGeom>
          <a:noFill/>
        </p:spPr>
        <p:txBody>
          <a:bodyPr wrap="square">
            <a:spAutoFit/>
          </a:bodyPr>
          <a:lstStyle/>
          <a:p>
            <a:pPr>
              <a:lnSpc>
                <a:spcPct val="107000"/>
              </a:lnSpc>
              <a:spcAft>
                <a:spcPts val="800"/>
              </a:spcAft>
            </a:pPr>
            <a:r>
              <a:rPr lang="en-IN" sz="2000" dirty="0"/>
              <a:t>6. </a:t>
            </a:r>
            <a:r>
              <a:rPr lang="en-IN" sz="2000" b="1" dirty="0">
                <a:latin typeface="Times New Roman" panose="02020603050405020304" pitchFamily="18" charset="0"/>
                <a:cs typeface="Times New Roman" panose="02020603050405020304" pitchFamily="18" charset="0"/>
              </a:rPr>
              <a:t>Mechanistic Analysis</a:t>
            </a:r>
            <a:endPar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What it is</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Explains how variables influence each other in a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Understanding the biological pathways of a disease at the molecular level.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Purpose</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Understand the underlying mechanisms behind observed phenomena.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Many graduate-level research and complex topics are suitable examples, but to put it in a simple manner, let’s say an experiment is done to simulate safe and effective nuclear fusion to power the world, a mechanistic analysis of the study would entail precise balance of controlling and manipulating variables with highly accurate measures of both variables and the desired outcomes. It’s this intricate and meticulous modus operandi (strategy) towards these big topics that allows for scientific breakthroughs and advancement of society.</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Summary:</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 is in some ways a predictive analysis, but modified to tackle studies that require high precision and meticulous methodologies for physical or engineering science.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266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9823D076-E8A8-4959-8928-28E27C2AAF6E}" type="datetime1">
              <a:rPr lang="en-US" smtClean="0">
                <a:solidFill>
                  <a:srgbClr val="FFFFFF"/>
                </a:solidFill>
              </a:rPr>
              <a:t>12/29/2024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Kr. Gupta     Data Analytics ACSAI0512                      Unit Number 1</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a:solidFill>
                  <a:srgbClr val="FFFFFF"/>
                </a:solidFill>
              </a:rPr>
              <a:pPr>
                <a:spcAft>
                  <a:spcPts val="600"/>
                </a:spcAft>
              </a:pPr>
              <a:t>7</a:t>
            </a:fld>
            <a:endParaRPr lang="en-US">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UNIT-III: Data Preprocessing </a:t>
            </a:r>
            <a:endParaRPr lang="en-US" sz="2100" b="1" dirty="0">
              <a:cs typeface="Calibri"/>
            </a:endParaRPr>
          </a:p>
        </p:txBody>
      </p:sp>
      <p:graphicFrame>
        <p:nvGraphicFramePr>
          <p:cNvPr id="1183" name="Diagram 1182">
            <a:extLst>
              <a:ext uri="{FF2B5EF4-FFF2-40B4-BE49-F238E27FC236}">
                <a16:creationId xmlns:a16="http://schemas.microsoft.com/office/drawing/2014/main" id="{1192F088-96B2-9497-C4F7-0F0810A8EA78}"/>
              </a:ext>
            </a:extLst>
          </p:cNvPr>
          <p:cNvGraphicFramePr/>
          <p:nvPr>
            <p:extLst>
              <p:ext uri="{D42A27DB-BD31-4B8C-83A1-F6EECF244321}">
                <p14:modId xmlns:p14="http://schemas.microsoft.com/office/powerpoint/2010/main" val="1503249528"/>
              </p:ext>
            </p:extLst>
          </p:nvPr>
        </p:nvGraphicFramePr>
        <p:xfrm>
          <a:off x="1981200" y="2421924"/>
          <a:ext cx="8975066" cy="34782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92819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99336C4-86E9-4B10-80FA-EB49698C13A4}"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Need for Data Science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latin typeface="Times New Roman"/>
              <a:ea typeface="Calibri"/>
              <a:cs typeface="Times New Roman"/>
            </a:endParaRPr>
          </a:p>
          <a:p>
            <a:endParaRPr lang="en-US" dirty="0">
              <a:solidFill>
                <a:srgbClr val="000000"/>
              </a:solidFill>
              <a:latin typeface="Times New Roman"/>
              <a:ea typeface="Calibri"/>
              <a:cs typeface="Times New Roman"/>
            </a:endParaRPr>
          </a:p>
          <a:p>
            <a:pPr marL="342900" indent="-342900">
              <a:buAutoNum type="arabicPeriod"/>
            </a:pPr>
            <a:endParaRPr lang="en-US" dirty="0">
              <a:solidFill>
                <a:srgbClr val="000000"/>
              </a:solidFill>
              <a:latin typeface="Times New Roman"/>
              <a:ea typeface="Calibri"/>
              <a:cs typeface="Times New Roman"/>
            </a:endParaRPr>
          </a:p>
          <a:p>
            <a:pPr marL="342900" indent="-342900">
              <a:buAutoNum type="arabicPeriod"/>
            </a:pPr>
            <a:endParaRPr lang="en-US" dirty="0">
              <a:solidFill>
                <a:srgbClr val="000000"/>
              </a:solidFill>
              <a:latin typeface="Times New Roman"/>
              <a:ea typeface="Calibri"/>
              <a:cs typeface="Times New Roman"/>
            </a:endParaRPr>
          </a:p>
          <a:p>
            <a:pPr marL="342900" indent="-342900">
              <a:buAutoNum type="arabicPeriod"/>
            </a:pPr>
            <a:endParaRPr lang="en-US" dirty="0">
              <a:solidFill>
                <a:srgbClr val="000000"/>
              </a:solidFill>
              <a:latin typeface="Times New Roman"/>
              <a:ea typeface="Calibri"/>
              <a:cs typeface="Times New Roman"/>
            </a:endParaRPr>
          </a:p>
          <a:p>
            <a:endParaRPr lang="en-US" dirty="0">
              <a:solidFill>
                <a:srgbClr val="231F20"/>
              </a:solidFill>
              <a:latin typeface="Times New Roman"/>
              <a:ea typeface="Calibri"/>
              <a:cs typeface="Times New Roman"/>
            </a:endParaRPr>
          </a:p>
          <a:p>
            <a:endParaRPr lang="en-US" dirty="0">
              <a:solidFill>
                <a:srgbClr val="231F20"/>
              </a:solidFill>
              <a:latin typeface="Times New Roman"/>
              <a:ea typeface="Calibri"/>
              <a:cs typeface="Calibri"/>
            </a:endParaRPr>
          </a:p>
          <a:p>
            <a:br>
              <a:rPr lang="en-US" dirty="0"/>
            </a:br>
            <a:endParaRPr lang="en-US" dirty="0"/>
          </a:p>
        </p:txBody>
      </p:sp>
      <p:pic>
        <p:nvPicPr>
          <p:cNvPr id="2" name="Picture 1" descr="A diagram of data processing&#10;&#10;Description automatically generated">
            <a:extLst>
              <a:ext uri="{FF2B5EF4-FFF2-40B4-BE49-F238E27FC236}">
                <a16:creationId xmlns:a16="http://schemas.microsoft.com/office/drawing/2014/main" id="{D18CFC80-CE69-E10B-64B9-9161EA40CFD4}"/>
              </a:ext>
            </a:extLst>
          </p:cNvPr>
          <p:cNvPicPr>
            <a:picLocks noChangeAspect="1"/>
          </p:cNvPicPr>
          <p:nvPr/>
        </p:nvPicPr>
        <p:blipFill>
          <a:blip r:embed="rId4"/>
          <a:stretch>
            <a:fillRect/>
          </a:stretch>
        </p:blipFill>
        <p:spPr>
          <a:xfrm>
            <a:off x="2400660" y="1719352"/>
            <a:ext cx="7807623" cy="3433673"/>
          </a:xfrm>
          <a:prstGeom prst="rect">
            <a:avLst/>
          </a:prstGeom>
        </p:spPr>
      </p:pic>
      <p:sp>
        <p:nvSpPr>
          <p:cNvPr id="7" name="Footer Placeholder 6">
            <a:extLst>
              <a:ext uri="{FF2B5EF4-FFF2-40B4-BE49-F238E27FC236}">
                <a16:creationId xmlns:a16="http://schemas.microsoft.com/office/drawing/2014/main" id="{F3392D84-AA3F-A14D-32C0-92093B05F1F9}"/>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065138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B77695E-45E6-4D7D-BBBF-3DEE4A23A058}"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Need for Data Science</a:t>
            </a:r>
          </a:p>
        </p:txBody>
      </p:sp>
      <p:sp>
        <p:nvSpPr>
          <p:cNvPr id="2" name="Footer Placeholder 1">
            <a:extLst>
              <a:ext uri="{FF2B5EF4-FFF2-40B4-BE49-F238E27FC236}">
                <a16:creationId xmlns:a16="http://schemas.microsoft.com/office/drawing/2014/main" id="{627952ED-8578-B5E0-4BCB-007E2497150B}"/>
              </a:ext>
            </a:extLst>
          </p:cNvPr>
          <p:cNvSpPr>
            <a:spLocks noGrp="1"/>
          </p:cNvSpPr>
          <p:nvPr>
            <p:ph type="ftr" sz="quarter" idx="11"/>
          </p:nvPr>
        </p:nvSpPr>
        <p:spPr/>
        <p:txBody>
          <a:bodyPr/>
          <a:lstStyle/>
          <a:p>
            <a:r>
              <a:rPr lang="en-US"/>
              <a:t>Dr. Kumod Kr. Gupta     Data Analytics ACSAI0512                      Unit Number 1</a:t>
            </a:r>
          </a:p>
        </p:txBody>
      </p:sp>
      <p:sp>
        <p:nvSpPr>
          <p:cNvPr id="8" name="TextBox 7">
            <a:extLst>
              <a:ext uri="{FF2B5EF4-FFF2-40B4-BE49-F238E27FC236}">
                <a16:creationId xmlns:a16="http://schemas.microsoft.com/office/drawing/2014/main" id="{822C2EED-2480-1630-3024-D1A9C771A010}"/>
              </a:ext>
            </a:extLst>
          </p:cNvPr>
          <p:cNvSpPr txBox="1"/>
          <p:nvPr/>
        </p:nvSpPr>
        <p:spPr>
          <a:xfrm>
            <a:off x="1066800" y="1429845"/>
            <a:ext cx="9829800" cy="3139321"/>
          </a:xfrm>
          <a:prstGeom prst="rect">
            <a:avLst/>
          </a:prstGeom>
          <a:noFill/>
        </p:spPr>
        <p:txBody>
          <a:bodyPr wrap="square">
            <a:spAutoFit/>
          </a:bodyPr>
          <a:lstStyle/>
          <a:p>
            <a:pPr marL="285750" indent="-285750" algn="just">
              <a:buFont typeface="Arial"/>
              <a:buChar char="•"/>
            </a:pPr>
            <a:r>
              <a:rPr lang="en-US" dirty="0">
                <a:solidFill>
                  <a:srgbClr val="000000"/>
                </a:solidFill>
                <a:latin typeface="Times New Roman"/>
                <a:ea typeface="Calibri"/>
                <a:cs typeface="Times New Roman"/>
              </a:rPr>
              <a:t>With the help of data science technology, we can convert the massive amount of raw and unstructured data into meaningful insights.</a:t>
            </a:r>
            <a:endParaRPr lang="en-US" dirty="0">
              <a:ea typeface="Calibri"/>
              <a:cs typeface="Calibri"/>
            </a:endParaRPr>
          </a:p>
          <a:p>
            <a:pPr marL="285750" indent="-285750" algn="just">
              <a:buFont typeface="Arial"/>
              <a:buChar char="•"/>
            </a:pPr>
            <a:r>
              <a:rPr lang="en-US" dirty="0">
                <a:solidFill>
                  <a:srgbClr val="000000"/>
                </a:solidFill>
                <a:latin typeface="Times New Roman"/>
                <a:ea typeface="Calibri"/>
                <a:cs typeface="Times New Roman"/>
              </a:rPr>
              <a:t>Data science technology is opting by various companies, whether it is a big brand or a startup. Google, Amazon, Netflix,  </a:t>
            </a:r>
            <a:r>
              <a:rPr lang="en-US" dirty="0" err="1">
                <a:solidFill>
                  <a:srgbClr val="000000"/>
                </a:solidFill>
                <a:latin typeface="Times New Roman"/>
                <a:ea typeface="Calibri"/>
                <a:cs typeface="Times New Roman"/>
              </a:rPr>
              <a:t>etc</a:t>
            </a:r>
            <a:r>
              <a:rPr lang="en-US" dirty="0">
                <a:solidFill>
                  <a:srgbClr val="000000"/>
                </a:solidFill>
                <a:latin typeface="Times New Roman"/>
                <a:ea typeface="Calibri"/>
                <a:cs typeface="Times New Roman"/>
              </a:rPr>
              <a:t>, which handle the huge amount of data, are using data science algorithms for better customer experience.</a:t>
            </a:r>
            <a:endParaRPr lang="en-US" dirty="0">
              <a:ea typeface="Calibri"/>
              <a:cs typeface="Calibri"/>
            </a:endParaRPr>
          </a:p>
          <a:p>
            <a:pPr marL="285750" indent="-285750" algn="just">
              <a:buFont typeface="Arial"/>
              <a:buChar char="•"/>
            </a:pPr>
            <a:r>
              <a:rPr lang="en-US" dirty="0">
                <a:solidFill>
                  <a:srgbClr val="000000"/>
                </a:solidFill>
                <a:latin typeface="Times New Roman"/>
                <a:ea typeface="Calibri"/>
                <a:cs typeface="Times New Roman"/>
              </a:rPr>
              <a:t>Data science is working for automating transportation such as creating a self-driving car, which is the future of transportation.</a:t>
            </a:r>
            <a:endParaRPr lang="en-US" dirty="0">
              <a:ea typeface="Calibri"/>
              <a:cs typeface="Calibri"/>
            </a:endParaRPr>
          </a:p>
          <a:p>
            <a:pPr marL="285750" indent="-285750" algn="just">
              <a:buFont typeface="Arial"/>
              <a:buChar char="•"/>
            </a:pPr>
            <a:r>
              <a:rPr lang="en-US" dirty="0">
                <a:solidFill>
                  <a:srgbClr val="000000"/>
                </a:solidFill>
                <a:latin typeface="Times New Roman"/>
                <a:ea typeface="Calibri"/>
                <a:cs typeface="Times New Roman"/>
              </a:rPr>
              <a:t>Data science can help in different predictions such as various survey, elections, flight ticket confirmation, etc.</a:t>
            </a:r>
            <a:endParaRPr lang="en-US" dirty="0">
              <a:ea typeface="Calibri"/>
              <a:cs typeface="Calibri"/>
            </a:endParaRPr>
          </a:p>
          <a:p>
            <a:endParaRPr lang="en-US" dirty="0">
              <a:solidFill>
                <a:srgbClr val="000000"/>
              </a:solidFill>
              <a:latin typeface="Times New Roman"/>
              <a:ea typeface="Calibri"/>
              <a:cs typeface="Times New Roman"/>
            </a:endParaRPr>
          </a:p>
          <a:p>
            <a:endParaRPr lang="en-US" dirty="0">
              <a:solidFill>
                <a:srgbClr val="000000"/>
              </a:solidFill>
              <a:latin typeface="Times New Roman"/>
              <a:ea typeface="Calibri"/>
              <a:cs typeface="Times New Roman"/>
            </a:endParaRPr>
          </a:p>
        </p:txBody>
      </p:sp>
    </p:spTree>
    <p:extLst>
      <p:ext uri="{BB962C8B-B14F-4D97-AF65-F5344CB8AC3E}">
        <p14:creationId xmlns:p14="http://schemas.microsoft.com/office/powerpoint/2010/main" val="22853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4046D86-693C-4697-93DE-2394968FD674}"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Analysis Vs Analytics </a:t>
            </a:r>
          </a:p>
        </p:txBody>
      </p:sp>
      <p:sp>
        <p:nvSpPr>
          <p:cNvPr id="2" name="Footer Placeholder 1">
            <a:extLst>
              <a:ext uri="{FF2B5EF4-FFF2-40B4-BE49-F238E27FC236}">
                <a16:creationId xmlns:a16="http://schemas.microsoft.com/office/drawing/2014/main" id="{C960E1C8-D83D-AFEB-8652-65D627904AF5}"/>
              </a:ext>
            </a:extLst>
          </p:cNvPr>
          <p:cNvSpPr>
            <a:spLocks noGrp="1"/>
          </p:cNvSpPr>
          <p:nvPr>
            <p:ph type="ftr" sz="quarter" idx="11"/>
          </p:nvPr>
        </p:nvSpPr>
        <p:spPr/>
        <p:txBody>
          <a:bodyPr/>
          <a:lstStyle/>
          <a:p>
            <a:r>
              <a:rPr lang="en-US"/>
              <a:t>Dr. Kumod Kr. Gupta     Data Analytics ACSAI0512                      Unit Number 1</a:t>
            </a:r>
          </a:p>
        </p:txBody>
      </p:sp>
      <p:sp>
        <p:nvSpPr>
          <p:cNvPr id="6" name="TextBox 5">
            <a:extLst>
              <a:ext uri="{FF2B5EF4-FFF2-40B4-BE49-F238E27FC236}">
                <a16:creationId xmlns:a16="http://schemas.microsoft.com/office/drawing/2014/main" id="{89C2DBAA-0325-C599-8026-2AE8C366BB19}"/>
              </a:ext>
            </a:extLst>
          </p:cNvPr>
          <p:cNvSpPr txBox="1"/>
          <p:nvPr/>
        </p:nvSpPr>
        <p:spPr>
          <a:xfrm>
            <a:off x="990600" y="1295400"/>
            <a:ext cx="10210800" cy="369331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Analysis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Analytics</a:t>
            </a:r>
            <a:r>
              <a:rPr lang="en-US" dirty="0">
                <a:latin typeface="Times New Roman" panose="02020603050405020304" pitchFamily="18" charset="0"/>
                <a:cs typeface="Times New Roman" panose="02020603050405020304" pitchFamily="18" charset="0"/>
              </a:rPr>
              <a:t> are related but distinct concepts. Here's a simple explanation of each:</a:t>
            </a:r>
          </a:p>
          <a:p>
            <a:r>
              <a:rPr lang="en-US" b="1" dirty="0">
                <a:latin typeface="Times New Roman" panose="02020603050405020304" pitchFamily="18" charset="0"/>
                <a:cs typeface="Times New Roman" panose="02020603050405020304" pitchFamily="18" charset="0"/>
              </a:rPr>
              <a:t>Analysis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Definition</a:t>
            </a:r>
            <a:r>
              <a:rPr lang="en-US" dirty="0">
                <a:latin typeface="Times New Roman" panose="02020603050405020304" pitchFamily="18" charset="0"/>
                <a:cs typeface="Times New Roman" panose="02020603050405020304" pitchFamily="18" charset="0"/>
              </a:rPr>
              <a:t>: Analysis is the process of examining data in detail to draw conclusions or insights. It often involves breaking down complex data into smaller, understandable parts.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Focus</a:t>
            </a:r>
            <a:r>
              <a:rPr lang="en-US" dirty="0">
                <a:latin typeface="Times New Roman" panose="02020603050405020304" pitchFamily="18" charset="0"/>
                <a:cs typeface="Times New Roman" panose="02020603050405020304" pitchFamily="18" charset="0"/>
              </a:rPr>
              <a:t>: It is more about understanding what happened or is happening by interpreting data.</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Analyzing sales data to understand why sales dropped in a particular month.</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Analytics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Definition</a:t>
            </a:r>
            <a:r>
              <a:rPr lang="en-US" dirty="0">
                <a:latin typeface="Times New Roman" panose="02020603050405020304" pitchFamily="18" charset="0"/>
                <a:cs typeface="Times New Roman" panose="02020603050405020304" pitchFamily="18" charset="0"/>
              </a:rPr>
              <a:t>: Analytics involves the systematic use of data and statistical methods to find patterns, make predictions, or inform decisions. It can include various types of analysis, but it often goes beyond just understanding the past or present.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Focus</a:t>
            </a:r>
            <a:r>
              <a:rPr lang="en-US" dirty="0">
                <a:latin typeface="Times New Roman" panose="02020603050405020304" pitchFamily="18" charset="0"/>
                <a:cs typeface="Times New Roman" panose="02020603050405020304" pitchFamily="18" charset="0"/>
              </a:rPr>
              <a:t>: It is broader and includes tools, techniques, and algorithms to process data and predict future trends.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Using predictive analytics to forecast future sales based on historical data.</a:t>
            </a:r>
          </a:p>
        </p:txBody>
      </p:sp>
    </p:spTree>
    <p:extLst>
      <p:ext uri="{BB962C8B-B14F-4D97-AF65-F5344CB8AC3E}">
        <p14:creationId xmlns:p14="http://schemas.microsoft.com/office/powerpoint/2010/main" val="36692873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4046D86-693C-4697-93DE-2394968FD674}"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Analysis Vs Analytics </a:t>
            </a:r>
          </a:p>
        </p:txBody>
      </p:sp>
      <p:sp>
        <p:nvSpPr>
          <p:cNvPr id="2" name="Footer Placeholder 1">
            <a:extLst>
              <a:ext uri="{FF2B5EF4-FFF2-40B4-BE49-F238E27FC236}">
                <a16:creationId xmlns:a16="http://schemas.microsoft.com/office/drawing/2014/main" id="{C960E1C8-D83D-AFEB-8652-65D627904AF5}"/>
              </a:ext>
            </a:extLst>
          </p:cNvPr>
          <p:cNvSpPr>
            <a:spLocks noGrp="1"/>
          </p:cNvSpPr>
          <p:nvPr>
            <p:ph type="ftr" sz="quarter" idx="11"/>
          </p:nvPr>
        </p:nvSpPr>
        <p:spPr/>
        <p:txBody>
          <a:bodyPr/>
          <a:lstStyle/>
          <a:p>
            <a:r>
              <a:rPr lang="en-US"/>
              <a:t>Dr. Kumod Kr. Gupta     Data Analytics ACSAI0512                      Unit Number 1</a:t>
            </a:r>
          </a:p>
        </p:txBody>
      </p:sp>
      <p:sp>
        <p:nvSpPr>
          <p:cNvPr id="7" name="TextBox 6">
            <a:extLst>
              <a:ext uri="{FF2B5EF4-FFF2-40B4-BE49-F238E27FC236}">
                <a16:creationId xmlns:a16="http://schemas.microsoft.com/office/drawing/2014/main" id="{9E9BEF85-5DD6-0EB0-AE8D-70DAA41389DA}"/>
              </a:ext>
            </a:extLst>
          </p:cNvPr>
          <p:cNvSpPr txBox="1"/>
          <p:nvPr/>
        </p:nvSpPr>
        <p:spPr>
          <a:xfrm>
            <a:off x="1295400" y="1066800"/>
            <a:ext cx="8915400" cy="1477328"/>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Key Differences</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Scope</a:t>
            </a:r>
            <a:r>
              <a:rPr lang="en-US" dirty="0">
                <a:latin typeface="Times New Roman" panose="02020603050405020304" pitchFamily="18" charset="0"/>
                <a:cs typeface="Times New Roman" panose="02020603050405020304" pitchFamily="18" charset="0"/>
              </a:rPr>
              <a:t>: Analysis is typically more focused on explaining past data, while analytics can also include predictive models and simulations to forecast future events.</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Techniques</a:t>
            </a:r>
            <a:r>
              <a:rPr lang="en-US" dirty="0">
                <a:latin typeface="Times New Roman" panose="02020603050405020304" pitchFamily="18" charset="0"/>
                <a:cs typeface="Times New Roman" panose="02020603050405020304" pitchFamily="18" charset="0"/>
              </a:rPr>
              <a:t>: Analysis might use simple statistical methods, whereas analytics often involves advanced algorithms, machine learning, and data mining techniques.</a:t>
            </a:r>
          </a:p>
        </p:txBody>
      </p:sp>
    </p:spTree>
    <p:extLst>
      <p:ext uri="{BB962C8B-B14F-4D97-AF65-F5344CB8AC3E}">
        <p14:creationId xmlns:p14="http://schemas.microsoft.com/office/powerpoint/2010/main" val="14630098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4046D86-693C-4697-93DE-2394968FD674}"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Analytics Vs Reporting</a:t>
            </a:r>
          </a:p>
        </p:txBody>
      </p:sp>
      <p:sp>
        <p:nvSpPr>
          <p:cNvPr id="2" name="Footer Placeholder 1">
            <a:extLst>
              <a:ext uri="{FF2B5EF4-FFF2-40B4-BE49-F238E27FC236}">
                <a16:creationId xmlns:a16="http://schemas.microsoft.com/office/drawing/2014/main" id="{C960E1C8-D83D-AFEB-8652-65D627904AF5}"/>
              </a:ext>
            </a:extLst>
          </p:cNvPr>
          <p:cNvSpPr>
            <a:spLocks noGrp="1"/>
          </p:cNvSpPr>
          <p:nvPr>
            <p:ph type="ftr" sz="quarter" idx="11"/>
          </p:nvPr>
        </p:nvSpPr>
        <p:spPr/>
        <p:txBody>
          <a:bodyPr/>
          <a:lstStyle/>
          <a:p>
            <a:r>
              <a:rPr lang="en-US"/>
              <a:t>Dr. Kumod Kr. Gupta     Data Analytics ACSAI0512                      Unit Number 1</a:t>
            </a:r>
          </a:p>
        </p:txBody>
      </p:sp>
      <p:sp>
        <p:nvSpPr>
          <p:cNvPr id="6" name="TextBox 5">
            <a:extLst>
              <a:ext uri="{FF2B5EF4-FFF2-40B4-BE49-F238E27FC236}">
                <a16:creationId xmlns:a16="http://schemas.microsoft.com/office/drawing/2014/main" id="{7C7369F6-C9B7-C34C-C7B1-0FC3692AA181}"/>
              </a:ext>
            </a:extLst>
          </p:cNvPr>
          <p:cNvSpPr txBox="1"/>
          <p:nvPr/>
        </p:nvSpPr>
        <p:spPr>
          <a:xfrm>
            <a:off x="914400" y="1166842"/>
            <a:ext cx="10744200" cy="4524315"/>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Analytics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Reporting</a:t>
            </a:r>
            <a:r>
              <a:rPr lang="en-US" dirty="0">
                <a:latin typeface="Times New Roman" panose="02020603050405020304" pitchFamily="18" charset="0"/>
                <a:cs typeface="Times New Roman" panose="02020603050405020304" pitchFamily="18" charset="0"/>
              </a:rPr>
              <a:t> are both crucial aspects of data-driven decision-making, but they serve different purposes:</a:t>
            </a:r>
          </a:p>
          <a:p>
            <a:pPr algn="just"/>
            <a:r>
              <a:rPr lang="en-US" b="1" dirty="0">
                <a:latin typeface="Times New Roman" panose="02020603050405020304" pitchFamily="18" charset="0"/>
                <a:cs typeface="Times New Roman" panose="02020603050405020304" pitchFamily="18" charset="0"/>
              </a:rPr>
              <a:t>Reporting</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Definition</a:t>
            </a:r>
            <a:r>
              <a:rPr lang="en-US" dirty="0">
                <a:latin typeface="Times New Roman" panose="02020603050405020304" pitchFamily="18" charset="0"/>
                <a:cs typeface="Times New Roman" panose="02020603050405020304" pitchFamily="18" charset="0"/>
              </a:rPr>
              <a:t>: Reporting involves collecting data from various sources, organizing it, and presenting it in a structured format (like tables, charts, or dashboards). The goal is to provide a snapshot of current or historical data.</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Focus</a:t>
            </a:r>
            <a:r>
              <a:rPr lang="en-US" dirty="0">
                <a:latin typeface="Times New Roman" panose="02020603050405020304" pitchFamily="18" charset="0"/>
                <a:cs typeface="Times New Roman" panose="02020603050405020304" pitchFamily="18" charset="0"/>
              </a:rPr>
              <a:t>: It focuses on summarizing and visualizing data to communicate what has happened.</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A monthly sales report that shows total sales, broken down by region or product, to give an overview of business performance.</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Analytics</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Definition</a:t>
            </a:r>
            <a:r>
              <a:rPr lang="en-US" dirty="0">
                <a:latin typeface="Times New Roman" panose="02020603050405020304" pitchFamily="18" charset="0"/>
                <a:cs typeface="Times New Roman" panose="02020603050405020304" pitchFamily="18" charset="0"/>
              </a:rPr>
              <a:t>: Analytics goes a step further by not just presenting data but also interpreting it. It uses statistical methods, algorithms, and machine learning to discover patterns, trends, and insights from the data.</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Focus</a:t>
            </a:r>
            <a:r>
              <a:rPr lang="en-US" dirty="0">
                <a:latin typeface="Times New Roman" panose="02020603050405020304" pitchFamily="18" charset="0"/>
                <a:cs typeface="Times New Roman" panose="02020603050405020304" pitchFamily="18" charset="0"/>
              </a:rPr>
              <a:t>: The focus is on understanding why things are happening, predicting future trends, and making data-driven decisions.</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Analyzing customer behavior to predict which products will be popular next month, allowing a company to adjust its marketing strategy accordingly.</a:t>
            </a:r>
          </a:p>
        </p:txBody>
      </p:sp>
    </p:spTree>
    <p:extLst>
      <p:ext uri="{BB962C8B-B14F-4D97-AF65-F5344CB8AC3E}">
        <p14:creationId xmlns:p14="http://schemas.microsoft.com/office/powerpoint/2010/main" val="1056647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4046D86-693C-4697-93DE-2394968FD674}"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Analytics Vs Reporting</a:t>
            </a:r>
          </a:p>
        </p:txBody>
      </p:sp>
      <p:sp>
        <p:nvSpPr>
          <p:cNvPr id="2" name="Footer Placeholder 1">
            <a:extLst>
              <a:ext uri="{FF2B5EF4-FFF2-40B4-BE49-F238E27FC236}">
                <a16:creationId xmlns:a16="http://schemas.microsoft.com/office/drawing/2014/main" id="{C960E1C8-D83D-AFEB-8652-65D627904AF5}"/>
              </a:ext>
            </a:extLst>
          </p:cNvPr>
          <p:cNvSpPr>
            <a:spLocks noGrp="1"/>
          </p:cNvSpPr>
          <p:nvPr>
            <p:ph type="ftr" sz="quarter" idx="11"/>
          </p:nvPr>
        </p:nvSpPr>
        <p:spPr/>
        <p:txBody>
          <a:bodyPr/>
          <a:lstStyle/>
          <a:p>
            <a:r>
              <a:rPr lang="en-US"/>
              <a:t>Dr. Kumod Kr. Gupta     Data Analytics ACSAI0512                      Unit Number 1</a:t>
            </a:r>
          </a:p>
        </p:txBody>
      </p:sp>
      <p:sp>
        <p:nvSpPr>
          <p:cNvPr id="7" name="TextBox 6">
            <a:extLst>
              <a:ext uri="{FF2B5EF4-FFF2-40B4-BE49-F238E27FC236}">
                <a16:creationId xmlns:a16="http://schemas.microsoft.com/office/drawing/2014/main" id="{73C28E58-C70D-38F6-9C2F-C8E4558AED18}"/>
              </a:ext>
            </a:extLst>
          </p:cNvPr>
          <p:cNvSpPr txBox="1"/>
          <p:nvPr/>
        </p:nvSpPr>
        <p:spPr>
          <a:xfrm>
            <a:off x="1228660" y="1219200"/>
            <a:ext cx="9744140" cy="2308324"/>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Key Differences</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Reporting provides a clear picture of what is happening in the business, while analytics aims to understand why it is happening and what could happen next.</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Timeframe</a:t>
            </a:r>
            <a:r>
              <a:rPr lang="en-US" dirty="0">
                <a:latin typeface="Times New Roman" panose="02020603050405020304" pitchFamily="18" charset="0"/>
                <a:cs typeface="Times New Roman" panose="02020603050405020304" pitchFamily="18" charset="0"/>
              </a:rPr>
              <a:t>: Reporting is usually focused on past and present data, whereas analytics can be forward-looking, using past data to predict future outcomes.</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Tools</a:t>
            </a:r>
            <a:r>
              <a:rPr lang="en-US" dirty="0">
                <a:latin typeface="Times New Roman" panose="02020603050405020304" pitchFamily="18" charset="0"/>
                <a:cs typeface="Times New Roman" panose="02020603050405020304" pitchFamily="18" charset="0"/>
              </a:rPr>
              <a:t>: Reporting may use simple tools like Excel or basic dashboards, whereas analytics often involves more sophisticated tools like data mining software, statistical analysis programs, or machine learning platforms.</a:t>
            </a:r>
          </a:p>
        </p:txBody>
      </p:sp>
    </p:spTree>
    <p:extLst>
      <p:ext uri="{BB962C8B-B14F-4D97-AF65-F5344CB8AC3E}">
        <p14:creationId xmlns:p14="http://schemas.microsoft.com/office/powerpoint/2010/main" val="854709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4046D86-693C-4697-93DE-2394968FD674}"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Analysis Vs Analytics Vs Reporting</a:t>
            </a:r>
          </a:p>
        </p:txBody>
      </p:sp>
      <p:sp>
        <p:nvSpPr>
          <p:cNvPr id="2" name="Footer Placeholder 1">
            <a:extLst>
              <a:ext uri="{FF2B5EF4-FFF2-40B4-BE49-F238E27FC236}">
                <a16:creationId xmlns:a16="http://schemas.microsoft.com/office/drawing/2014/main" id="{C960E1C8-D83D-AFEB-8652-65D627904AF5}"/>
              </a:ext>
            </a:extLst>
          </p:cNvPr>
          <p:cNvSpPr>
            <a:spLocks noGrp="1"/>
          </p:cNvSpPr>
          <p:nvPr>
            <p:ph type="ftr" sz="quarter" idx="11"/>
          </p:nvPr>
        </p:nvSpPr>
        <p:spPr/>
        <p:txBody>
          <a:bodyPr/>
          <a:lstStyle/>
          <a:p>
            <a:r>
              <a:rPr lang="en-US"/>
              <a:t>Dr. Kumod Kr. Gupta     Data Analytics ACSAI0512                      Unit Number 1</a:t>
            </a:r>
          </a:p>
        </p:txBody>
      </p:sp>
      <p:sp>
        <p:nvSpPr>
          <p:cNvPr id="8" name="TextBox 7">
            <a:extLst>
              <a:ext uri="{FF2B5EF4-FFF2-40B4-BE49-F238E27FC236}">
                <a16:creationId xmlns:a16="http://schemas.microsoft.com/office/drawing/2014/main" id="{A185F352-D7A8-307C-40C1-E2517DEAE41D}"/>
              </a:ext>
            </a:extLst>
          </p:cNvPr>
          <p:cNvSpPr txBox="1"/>
          <p:nvPr/>
        </p:nvSpPr>
        <p:spPr>
          <a:xfrm>
            <a:off x="1371600" y="1143000"/>
            <a:ext cx="9448800" cy="1754326"/>
          </a:xfrm>
          <a:prstGeom prst="rect">
            <a:avLst/>
          </a:prstGeom>
          <a:noFill/>
        </p:spPr>
        <p:txBody>
          <a:bodyPr wrap="square">
            <a:spAutoFit/>
          </a:bodyPr>
          <a:lstStyle/>
          <a:p>
            <a:pPr algn="just">
              <a:buFont typeface="Arial"/>
              <a:buChar char="•"/>
            </a:pPr>
            <a:r>
              <a:rPr lang="en-US" sz="1800" dirty="0">
                <a:solidFill>
                  <a:srgbClr val="000000"/>
                </a:solidFill>
                <a:latin typeface="Times New Roman"/>
                <a:ea typeface="+mn-lt"/>
                <a:cs typeface="+mn-lt"/>
              </a:rPr>
              <a:t>Analytics and reporting can help a business improve operational efficiency and production in several ways. </a:t>
            </a:r>
          </a:p>
          <a:p>
            <a:pPr algn="just">
              <a:buFont typeface="Arial"/>
              <a:buChar char="•"/>
            </a:pPr>
            <a:r>
              <a:rPr lang="en-US" sz="1800" dirty="0">
                <a:solidFill>
                  <a:srgbClr val="000000"/>
                </a:solidFill>
                <a:latin typeface="Times New Roman"/>
                <a:ea typeface="+mn-lt"/>
                <a:cs typeface="+mn-lt"/>
              </a:rPr>
              <a:t>Analytics is the process of making decisions based on the data presented, while reporting is used to make complicated information easier to understand. Let’s discuss analytics vs reporting.</a:t>
            </a:r>
            <a:endParaRPr lang="en-US" sz="1800" dirty="0">
              <a:solidFill>
                <a:srgbClr val="000000"/>
              </a:solidFill>
              <a:latin typeface="Times New Roman"/>
              <a:ea typeface="+mn-lt"/>
              <a:cs typeface="Times New Roman"/>
            </a:endParaRPr>
          </a:p>
          <a:p>
            <a:pPr algn="just">
              <a:buFont typeface="Arial"/>
              <a:buChar char="•"/>
            </a:pPr>
            <a:r>
              <a:rPr lang="en-US" sz="1800" dirty="0">
                <a:solidFill>
                  <a:srgbClr val="000000"/>
                </a:solidFill>
                <a:latin typeface="Times New Roman"/>
                <a:ea typeface="+mn-lt"/>
                <a:cs typeface="+mn-lt"/>
              </a:rPr>
              <a:t>Analytics and reporting are often referred to as the same. Although both take in data as input and present it in charts, graphs, or dashboards, they have several key differences.</a:t>
            </a:r>
            <a:endParaRPr lang="en-US" sz="1800" dirty="0">
              <a:latin typeface="Times New Roman"/>
              <a:cs typeface="Times New Roman"/>
            </a:endParaRPr>
          </a:p>
        </p:txBody>
      </p:sp>
    </p:spTree>
    <p:extLst>
      <p:ext uri="{BB962C8B-B14F-4D97-AF65-F5344CB8AC3E}">
        <p14:creationId xmlns:p14="http://schemas.microsoft.com/office/powerpoint/2010/main" val="3756872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7B8F4F6-3829-4C48-BA25-9770A32148D2}"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3580" y="-5522"/>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Analysis Vs Analytics Vs Reporting</a:t>
            </a:r>
          </a:p>
        </p:txBody>
      </p:sp>
      <p:sp>
        <p:nvSpPr>
          <p:cNvPr id="2" name="Footer Placeholder 1">
            <a:extLst>
              <a:ext uri="{FF2B5EF4-FFF2-40B4-BE49-F238E27FC236}">
                <a16:creationId xmlns:a16="http://schemas.microsoft.com/office/drawing/2014/main" id="{C8D3CEC2-AC2A-5DFE-0AC5-987DCC8854DB}"/>
              </a:ext>
            </a:extLst>
          </p:cNvPr>
          <p:cNvSpPr>
            <a:spLocks noGrp="1"/>
          </p:cNvSpPr>
          <p:nvPr>
            <p:ph type="ftr" sz="quarter" idx="11"/>
          </p:nvPr>
        </p:nvSpPr>
        <p:spPr/>
        <p:txBody>
          <a:bodyPr/>
          <a:lstStyle/>
          <a:p>
            <a:r>
              <a:rPr lang="en-US"/>
              <a:t>Dr. Kumod Kr. Gupta     Data Analytics ACSAI0512                      Unit Number 1</a:t>
            </a:r>
          </a:p>
        </p:txBody>
      </p:sp>
      <p:sp>
        <p:nvSpPr>
          <p:cNvPr id="8" name="TextBox 7">
            <a:extLst>
              <a:ext uri="{FF2B5EF4-FFF2-40B4-BE49-F238E27FC236}">
                <a16:creationId xmlns:a16="http://schemas.microsoft.com/office/drawing/2014/main" id="{AB66135F-F468-3F1B-E8D1-ED7B17AA9A8B}"/>
              </a:ext>
            </a:extLst>
          </p:cNvPr>
          <p:cNvSpPr txBox="1"/>
          <p:nvPr/>
        </p:nvSpPr>
        <p:spPr>
          <a:xfrm>
            <a:off x="762000" y="1207529"/>
            <a:ext cx="10515600" cy="2308324"/>
          </a:xfrm>
          <a:prstGeom prst="rect">
            <a:avLst/>
          </a:prstGeom>
          <a:noFill/>
        </p:spPr>
        <p:txBody>
          <a:bodyPr wrap="square">
            <a:spAutoFit/>
          </a:bodyPr>
          <a:lstStyle/>
          <a:p>
            <a:pPr algn="just"/>
            <a:r>
              <a:rPr lang="en-US" dirty="0">
                <a:solidFill>
                  <a:srgbClr val="000000"/>
                </a:solidFill>
                <a:latin typeface="Times New Roman"/>
                <a:ea typeface="+mn-lt"/>
                <a:cs typeface="+mn-lt"/>
              </a:rPr>
              <a:t>Next-generation analytics uses new technologies like AI or machine learning to make predictions about the future based on past and present data.</a:t>
            </a:r>
            <a:endParaRPr lang="en-US" dirty="0">
              <a:latin typeface="Times New Roman"/>
              <a:cs typeface="Times New Roman"/>
            </a:endParaRPr>
          </a:p>
          <a:p>
            <a:pPr algn="just"/>
            <a:r>
              <a:rPr lang="en-US" dirty="0">
                <a:solidFill>
                  <a:srgbClr val="000000"/>
                </a:solidFill>
                <a:latin typeface="Times New Roman"/>
                <a:ea typeface="+mn-lt"/>
                <a:cs typeface="Times New Roman"/>
              </a:rPr>
              <a:t>The steps involved in data analytics are as follows:</a:t>
            </a:r>
            <a:endParaRPr lang="en-US" dirty="0">
              <a:latin typeface="Times New Roman"/>
              <a:cs typeface="Times New Roman"/>
            </a:endParaRPr>
          </a:p>
          <a:p>
            <a:pPr marL="285750" indent="-285750" algn="just">
              <a:buFont typeface="Arial"/>
              <a:buChar char="•"/>
            </a:pPr>
            <a:r>
              <a:rPr lang="en-US" dirty="0">
                <a:solidFill>
                  <a:srgbClr val="000000"/>
                </a:solidFill>
                <a:latin typeface="Times New Roman"/>
                <a:ea typeface="+mn-lt"/>
                <a:cs typeface="Times New Roman"/>
              </a:rPr>
              <a:t>Developing a data hypothesis</a:t>
            </a:r>
            <a:endParaRPr lang="en-US" dirty="0">
              <a:latin typeface="Times New Roman"/>
              <a:cs typeface="Times New Roman"/>
            </a:endParaRPr>
          </a:p>
          <a:p>
            <a:pPr marL="285750" indent="-285750" algn="just">
              <a:buFont typeface="Arial"/>
              <a:buChar char="•"/>
            </a:pPr>
            <a:r>
              <a:rPr lang="en-US" dirty="0">
                <a:solidFill>
                  <a:srgbClr val="000000"/>
                </a:solidFill>
                <a:latin typeface="Times New Roman"/>
                <a:ea typeface="+mn-lt"/>
                <a:cs typeface="Times New Roman"/>
              </a:rPr>
              <a:t>Data collection and transformation</a:t>
            </a:r>
            <a:endParaRPr lang="en-US" dirty="0">
              <a:latin typeface="Times New Roman"/>
              <a:cs typeface="Times New Roman"/>
            </a:endParaRPr>
          </a:p>
          <a:p>
            <a:pPr marL="285750" indent="-285750" algn="just">
              <a:buFont typeface="Arial"/>
              <a:buChar char="•"/>
            </a:pPr>
            <a:r>
              <a:rPr lang="en-US" dirty="0">
                <a:solidFill>
                  <a:srgbClr val="000000"/>
                </a:solidFill>
                <a:latin typeface="Times New Roman"/>
                <a:ea typeface="+mn-lt"/>
                <a:cs typeface="Times New Roman"/>
              </a:rPr>
              <a:t>Creating analytical research models to analyze and provide insights</a:t>
            </a:r>
            <a:endParaRPr lang="en-US" dirty="0">
              <a:latin typeface="Times New Roman"/>
              <a:cs typeface="Times New Roman"/>
            </a:endParaRPr>
          </a:p>
          <a:p>
            <a:pPr marL="285750" indent="-285750" algn="just">
              <a:buFont typeface="Arial"/>
              <a:buChar char="•"/>
            </a:pPr>
            <a:r>
              <a:rPr lang="en-US" dirty="0">
                <a:solidFill>
                  <a:srgbClr val="000000"/>
                </a:solidFill>
                <a:latin typeface="Times New Roman"/>
                <a:ea typeface="+mn-lt"/>
                <a:cs typeface="Times New Roman"/>
              </a:rPr>
              <a:t>Utilization of data visualization, trend analysis, deep dives, and other tools.</a:t>
            </a:r>
            <a:endParaRPr lang="en-US" dirty="0">
              <a:latin typeface="Times New Roman"/>
              <a:cs typeface="Times New Roman"/>
            </a:endParaRPr>
          </a:p>
          <a:p>
            <a:pPr marL="285750" indent="-285750" algn="just">
              <a:buFont typeface="Arial"/>
              <a:buChar char="•"/>
            </a:pPr>
            <a:r>
              <a:rPr lang="en-US" dirty="0">
                <a:solidFill>
                  <a:srgbClr val="000000"/>
                </a:solidFill>
                <a:latin typeface="Times New Roman"/>
                <a:ea typeface="+mn-lt"/>
                <a:cs typeface="Times New Roman"/>
              </a:rPr>
              <a:t>Making decisions based on data and insights</a:t>
            </a:r>
            <a:endParaRPr lang="en-US" dirty="0">
              <a:latin typeface="Times New Roman"/>
              <a:cs typeface="Times New Roman"/>
            </a:endParaRPr>
          </a:p>
        </p:txBody>
      </p:sp>
    </p:spTree>
    <p:extLst>
      <p:ext uri="{BB962C8B-B14F-4D97-AF65-F5344CB8AC3E}">
        <p14:creationId xmlns:p14="http://schemas.microsoft.com/office/powerpoint/2010/main" val="425610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7168763-980B-4DB5-A47D-949DF3C35F96}"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latin typeface="Times New Roman" panose="02020603050405020304" pitchFamily="18" charset="0"/>
                <a:ea typeface="Calibri"/>
                <a:cs typeface="Times New Roman" panose="02020603050405020304" pitchFamily="18" charset="0"/>
              </a:rPr>
              <a:t>Analysis Vs Analytics Vs Reporting</a:t>
            </a:r>
          </a:p>
        </p:txBody>
      </p:sp>
      <p:sp>
        <p:nvSpPr>
          <p:cNvPr id="2" name="Footer Placeholder 1">
            <a:extLst>
              <a:ext uri="{FF2B5EF4-FFF2-40B4-BE49-F238E27FC236}">
                <a16:creationId xmlns:a16="http://schemas.microsoft.com/office/drawing/2014/main" id="{A83E512C-A96C-3E14-9AE9-BD50CADC08DE}"/>
              </a:ext>
            </a:extLst>
          </p:cNvPr>
          <p:cNvSpPr>
            <a:spLocks noGrp="1"/>
          </p:cNvSpPr>
          <p:nvPr>
            <p:ph type="ftr" sz="quarter" idx="11"/>
          </p:nvPr>
        </p:nvSpPr>
        <p:spPr/>
        <p:txBody>
          <a:bodyPr/>
          <a:lstStyle/>
          <a:p>
            <a:r>
              <a:rPr lang="en-US"/>
              <a:t>Dr. Kumod Kr. Gupta     Data Analytics ACSAI0512                      Unit Number 1</a:t>
            </a:r>
          </a:p>
        </p:txBody>
      </p:sp>
      <p:sp>
        <p:nvSpPr>
          <p:cNvPr id="8" name="TextBox 7">
            <a:extLst>
              <a:ext uri="{FF2B5EF4-FFF2-40B4-BE49-F238E27FC236}">
                <a16:creationId xmlns:a16="http://schemas.microsoft.com/office/drawing/2014/main" id="{DDBB135E-88F4-A9CD-E8B1-802698706248}"/>
              </a:ext>
            </a:extLst>
          </p:cNvPr>
          <p:cNvSpPr txBox="1"/>
          <p:nvPr/>
        </p:nvSpPr>
        <p:spPr>
          <a:xfrm>
            <a:off x="1104900" y="1143000"/>
            <a:ext cx="9982199" cy="2585323"/>
          </a:xfrm>
          <a:prstGeom prst="rect">
            <a:avLst/>
          </a:prstGeom>
          <a:noFill/>
        </p:spPr>
        <p:txBody>
          <a:bodyPr wrap="square">
            <a:spAutoFit/>
          </a:bodyPr>
          <a:lstStyle/>
          <a:p>
            <a:pPr algn="just"/>
            <a:r>
              <a:rPr lang="en-US" sz="1800" dirty="0">
                <a:solidFill>
                  <a:srgbClr val="000000"/>
                </a:solidFill>
                <a:latin typeface="Times New Roman"/>
                <a:cs typeface="Times New Roman"/>
              </a:rPr>
              <a:t>In general, the procedures needed to create a report are as follows:</a:t>
            </a:r>
            <a:endParaRPr lang="en-US" dirty="0"/>
          </a:p>
          <a:p>
            <a:pPr marL="285750" indent="-285750" algn="just">
              <a:buFont typeface="Arial" panose="020B0604020202020204" pitchFamily="34" charset="0"/>
              <a:buChar char="•"/>
            </a:pPr>
            <a:r>
              <a:rPr lang="en-US" sz="1800" dirty="0">
                <a:solidFill>
                  <a:srgbClr val="000000"/>
                </a:solidFill>
                <a:latin typeface="Times New Roman"/>
                <a:cs typeface="Times New Roman"/>
              </a:rPr>
              <a:t>Determining the business requirement</a:t>
            </a:r>
            <a:endParaRPr lang="en-US" dirty="0"/>
          </a:p>
          <a:p>
            <a:pPr marL="285750" indent="-285750" algn="just">
              <a:buFont typeface="Arial" panose="020B0604020202020204" pitchFamily="34" charset="0"/>
              <a:buChar char="•"/>
            </a:pPr>
            <a:r>
              <a:rPr lang="en-US" sz="1800" dirty="0">
                <a:solidFill>
                  <a:srgbClr val="000000"/>
                </a:solidFill>
                <a:latin typeface="Times New Roman"/>
                <a:cs typeface="Times New Roman"/>
              </a:rPr>
              <a:t>Obtaining and compiling essential data</a:t>
            </a:r>
            <a:endParaRPr lang="en-US" dirty="0"/>
          </a:p>
          <a:p>
            <a:pPr marL="285750" indent="-285750" algn="just">
              <a:buFont typeface="Arial" panose="020B0604020202020204" pitchFamily="34" charset="0"/>
              <a:buChar char="•"/>
            </a:pPr>
            <a:r>
              <a:rPr lang="en-US" sz="1800" dirty="0">
                <a:solidFill>
                  <a:srgbClr val="000000"/>
                </a:solidFill>
                <a:latin typeface="Times New Roman"/>
                <a:cs typeface="Times New Roman"/>
              </a:rPr>
              <a:t>Technical data translation</a:t>
            </a:r>
            <a:endParaRPr lang="en-US" dirty="0"/>
          </a:p>
          <a:p>
            <a:pPr marL="285750" indent="-285750" algn="just">
              <a:buFont typeface="Arial" panose="020B0604020202020204" pitchFamily="34" charset="0"/>
              <a:buChar char="•"/>
            </a:pPr>
            <a:r>
              <a:rPr lang="en-US" sz="1800" dirty="0">
                <a:solidFill>
                  <a:srgbClr val="000000"/>
                </a:solidFill>
                <a:latin typeface="Times New Roman"/>
                <a:cs typeface="Times New Roman"/>
              </a:rPr>
              <a:t>Recognizing the data context</a:t>
            </a:r>
            <a:endParaRPr lang="en-US" dirty="0"/>
          </a:p>
          <a:p>
            <a:pPr marL="285750" indent="-285750" algn="just">
              <a:buFont typeface="Arial" panose="020B0604020202020204" pitchFamily="34" charset="0"/>
              <a:buChar char="•"/>
            </a:pPr>
            <a:r>
              <a:rPr lang="en-US" sz="1800" dirty="0">
                <a:solidFill>
                  <a:srgbClr val="000000"/>
                </a:solidFill>
                <a:latin typeface="Times New Roman"/>
                <a:cs typeface="Times New Roman"/>
              </a:rPr>
              <a:t>Building dashboards for reporting</a:t>
            </a:r>
            <a:endParaRPr lang="en-US" dirty="0"/>
          </a:p>
          <a:p>
            <a:pPr marL="285750" indent="-285750" algn="just">
              <a:buFont typeface="Arial" panose="020B0604020202020204" pitchFamily="34" charset="0"/>
              <a:buChar char="•"/>
            </a:pPr>
            <a:r>
              <a:rPr lang="en-US" sz="1800" dirty="0">
                <a:solidFill>
                  <a:srgbClr val="000000"/>
                </a:solidFill>
                <a:latin typeface="Times New Roman"/>
                <a:cs typeface="Times New Roman"/>
              </a:rPr>
              <a:t>Providing real-time reporting</a:t>
            </a:r>
            <a:endParaRPr lang="en-US" dirty="0"/>
          </a:p>
          <a:p>
            <a:pPr marL="285750" indent="-285750" algn="just">
              <a:buFont typeface="Arial" panose="020B0604020202020204" pitchFamily="34" charset="0"/>
              <a:buChar char="•"/>
            </a:pPr>
            <a:r>
              <a:rPr lang="en-US" sz="1800" dirty="0">
                <a:solidFill>
                  <a:srgbClr val="000000"/>
                </a:solidFill>
                <a:latin typeface="Times New Roman"/>
                <a:cs typeface="Times New Roman"/>
              </a:rPr>
              <a:t>Allowing users to dive down into reports</a:t>
            </a:r>
            <a:endParaRPr lang="en-US" dirty="0"/>
          </a:p>
          <a:p>
            <a:endParaRPr lang="en-US" sz="1800" dirty="0">
              <a:solidFill>
                <a:srgbClr val="000000"/>
              </a:solidFill>
              <a:latin typeface="Times New Roman"/>
              <a:ea typeface="Calibri"/>
              <a:cs typeface="Times New Roman"/>
            </a:endParaRPr>
          </a:p>
        </p:txBody>
      </p:sp>
    </p:spTree>
    <p:extLst>
      <p:ext uri="{BB962C8B-B14F-4D97-AF65-F5344CB8AC3E}">
        <p14:creationId xmlns:p14="http://schemas.microsoft.com/office/powerpoint/2010/main" val="21332956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64403FF-2407-4ECA-BC9C-4ECE1B87F48F}"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Analysis Vs Analytics Vs Reporting</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latin typeface="Times New Roman"/>
              <a:ea typeface="Calibri"/>
              <a:cs typeface="Times New Roman"/>
            </a:endParaRPr>
          </a:p>
          <a:p>
            <a:endParaRPr lang="en-US" sz="2000" dirty="0">
              <a:solidFill>
                <a:srgbClr val="000000"/>
              </a:solidFill>
              <a:latin typeface="Times New Roman"/>
              <a:ea typeface="Calibri"/>
              <a:cs typeface="Times New Roman"/>
            </a:endParaRPr>
          </a:p>
          <a:p>
            <a:pPr marL="342900" indent="-342900">
              <a:buFont typeface="Arial"/>
              <a:buChar char="•"/>
            </a:pPr>
            <a:endParaRPr lang="en-US" dirty="0">
              <a:latin typeface="Times New Roman"/>
              <a:cs typeface="Times New Roman"/>
            </a:endParaRPr>
          </a:p>
          <a:p>
            <a:br>
              <a:rPr lang="en-US" dirty="0"/>
            </a:br>
            <a:endParaRPr lang="en-US" dirty="0"/>
          </a:p>
        </p:txBody>
      </p:sp>
      <p:pic>
        <p:nvPicPr>
          <p:cNvPr id="7" name="Picture 6">
            <a:extLst>
              <a:ext uri="{FF2B5EF4-FFF2-40B4-BE49-F238E27FC236}">
                <a16:creationId xmlns:a16="http://schemas.microsoft.com/office/drawing/2014/main" id="{B7B97B94-6870-386D-34B4-61F08C600ADA}"/>
              </a:ext>
            </a:extLst>
          </p:cNvPr>
          <p:cNvPicPr>
            <a:picLocks noChangeAspect="1"/>
          </p:cNvPicPr>
          <p:nvPr/>
        </p:nvPicPr>
        <p:blipFill>
          <a:blip r:embed="rId4"/>
          <a:stretch>
            <a:fillRect/>
          </a:stretch>
        </p:blipFill>
        <p:spPr>
          <a:xfrm>
            <a:off x="2228491" y="1524509"/>
            <a:ext cx="8425131" cy="3808983"/>
          </a:xfrm>
          <a:prstGeom prst="rect">
            <a:avLst/>
          </a:prstGeom>
        </p:spPr>
      </p:pic>
      <p:sp>
        <p:nvSpPr>
          <p:cNvPr id="2" name="Footer Placeholder 1">
            <a:extLst>
              <a:ext uri="{FF2B5EF4-FFF2-40B4-BE49-F238E27FC236}">
                <a16:creationId xmlns:a16="http://schemas.microsoft.com/office/drawing/2014/main" id="{3A4AFB8B-3908-4349-6FB6-AEB696267EFF}"/>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303251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9E947058-D4C9-40FF-A321-CC5E7E13DBAA}" type="datetime1">
              <a:rPr lang="en-US" smtClean="0">
                <a:solidFill>
                  <a:srgbClr val="FFFFFF"/>
                </a:solidFill>
              </a:rPr>
              <a:t>12/29/2024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Kr. Gupta     Data Analytics ACSAI0512                      Unit Number 1</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a:solidFill>
                  <a:srgbClr val="FFFFFF"/>
                </a:solidFill>
              </a:rPr>
              <a:pPr>
                <a:spcAft>
                  <a:spcPts val="600"/>
                </a:spcAft>
              </a:pPr>
              <a:t>8</a:t>
            </a:fld>
            <a:endParaRPr lang="en-US">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UNIT-IV: Exploratory Data Analysis </a:t>
            </a:r>
            <a:endParaRPr lang="en-US" sz="2100" b="1" dirty="0">
              <a:cs typeface="Calibri"/>
            </a:endParaRPr>
          </a:p>
        </p:txBody>
      </p:sp>
      <p:graphicFrame>
        <p:nvGraphicFramePr>
          <p:cNvPr id="1096" name="Diagram 1095">
            <a:extLst>
              <a:ext uri="{FF2B5EF4-FFF2-40B4-BE49-F238E27FC236}">
                <a16:creationId xmlns:a16="http://schemas.microsoft.com/office/drawing/2014/main" id="{B16DEA95-EADA-6779-4D28-D2FE63BD7043}"/>
              </a:ext>
            </a:extLst>
          </p:cNvPr>
          <p:cNvGraphicFramePr/>
          <p:nvPr>
            <p:extLst>
              <p:ext uri="{D42A27DB-BD31-4B8C-83A1-F6EECF244321}">
                <p14:modId xmlns:p14="http://schemas.microsoft.com/office/powerpoint/2010/main" val="3787954431"/>
              </p:ext>
            </p:extLst>
          </p:nvPr>
        </p:nvGraphicFramePr>
        <p:xfrm>
          <a:off x="2095499" y="2248930"/>
          <a:ext cx="9636579" cy="3927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935885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5B218AD-1290-4247-B678-9A85501F91A9}"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 Eco-System</a:t>
            </a:r>
          </a:p>
        </p:txBody>
      </p:sp>
      <p:sp>
        <p:nvSpPr>
          <p:cNvPr id="2" name="Footer Placeholder 1">
            <a:extLst>
              <a:ext uri="{FF2B5EF4-FFF2-40B4-BE49-F238E27FC236}">
                <a16:creationId xmlns:a16="http://schemas.microsoft.com/office/drawing/2014/main" id="{F2B8F640-D440-B2AE-4312-3C184DC16526}"/>
              </a:ext>
            </a:extLst>
          </p:cNvPr>
          <p:cNvSpPr>
            <a:spLocks noGrp="1"/>
          </p:cNvSpPr>
          <p:nvPr>
            <p:ph type="ftr" sz="quarter" idx="11"/>
          </p:nvPr>
        </p:nvSpPr>
        <p:spPr/>
        <p:txBody>
          <a:bodyPr/>
          <a:lstStyle/>
          <a:p>
            <a:r>
              <a:rPr lang="en-US"/>
              <a:t>Dr. Kumod Kr. Gupta     Data Analytics ACSAI0512                      Unit Number 1</a:t>
            </a:r>
          </a:p>
        </p:txBody>
      </p:sp>
      <p:sp>
        <p:nvSpPr>
          <p:cNvPr id="7" name="TextBox 6">
            <a:extLst>
              <a:ext uri="{FF2B5EF4-FFF2-40B4-BE49-F238E27FC236}">
                <a16:creationId xmlns:a16="http://schemas.microsoft.com/office/drawing/2014/main" id="{F81E80C9-B423-2E05-36C5-15DE7E6381AC}"/>
              </a:ext>
            </a:extLst>
          </p:cNvPr>
          <p:cNvSpPr txBox="1"/>
          <p:nvPr/>
        </p:nvSpPr>
        <p:spPr>
          <a:xfrm>
            <a:off x="685800" y="1295400"/>
            <a:ext cx="11049000" cy="3693319"/>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"Big Data Ecosystem" refers to the comprehensive environment that supports the storage, processing, analysis, and visualization of large volumes of data, often in real-time.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involves various tools, technologies, and processes that work together to manage and extract value from big data.</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Key components typically found in a Big Data Ecosystem include:</a:t>
            </a:r>
          </a:p>
          <a:p>
            <a:pPr algn="just">
              <a:buFont typeface="+mj-lt"/>
              <a:buAutoNum type="arabicPeriod"/>
            </a:pPr>
            <a:r>
              <a:rPr lang="en-US" b="1" dirty="0">
                <a:latin typeface="Times New Roman" panose="02020603050405020304" pitchFamily="18" charset="0"/>
                <a:cs typeface="Times New Roman" panose="02020603050405020304" pitchFamily="18" charset="0"/>
              </a:rPr>
              <a:t>Data Sources:</a:t>
            </a:r>
            <a:endParaRPr lang="en-US" dirty="0">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b="1" dirty="0">
                <a:latin typeface="Times New Roman" panose="02020603050405020304" pitchFamily="18" charset="0"/>
                <a:cs typeface="Times New Roman" panose="02020603050405020304" pitchFamily="18" charset="0"/>
              </a:rPr>
              <a:t>Structured Data:</a:t>
            </a:r>
            <a:r>
              <a:rPr lang="en-US" dirty="0">
                <a:latin typeface="Times New Roman" panose="02020603050405020304" pitchFamily="18" charset="0"/>
                <a:cs typeface="Times New Roman" panose="02020603050405020304" pitchFamily="18" charset="0"/>
              </a:rPr>
              <a:t> Data from databases, spreadsheets, etc.</a:t>
            </a:r>
          </a:p>
          <a:p>
            <a:pPr marL="742950" lvl="1" indent="-285750" algn="just">
              <a:buFont typeface="+mj-lt"/>
              <a:buAutoNum type="arabicPeriod"/>
            </a:pPr>
            <a:r>
              <a:rPr lang="en-US" b="1" dirty="0">
                <a:latin typeface="Times New Roman" panose="02020603050405020304" pitchFamily="18" charset="0"/>
                <a:cs typeface="Times New Roman" panose="02020603050405020304" pitchFamily="18" charset="0"/>
              </a:rPr>
              <a:t>Unstructured Data:</a:t>
            </a:r>
            <a:r>
              <a:rPr lang="en-US" dirty="0">
                <a:latin typeface="Times New Roman" panose="02020603050405020304" pitchFamily="18" charset="0"/>
                <a:cs typeface="Times New Roman" panose="02020603050405020304" pitchFamily="18" charset="0"/>
              </a:rPr>
              <a:t> Text, images, videos, social media content.</a:t>
            </a:r>
          </a:p>
          <a:p>
            <a:pPr marL="742950" lvl="1" indent="-285750" algn="just">
              <a:buFont typeface="+mj-lt"/>
              <a:buAutoNum type="arabicPeriod"/>
            </a:pPr>
            <a:r>
              <a:rPr lang="en-US" b="1" dirty="0">
                <a:latin typeface="Times New Roman" panose="02020603050405020304" pitchFamily="18" charset="0"/>
                <a:cs typeface="Times New Roman" panose="02020603050405020304" pitchFamily="18" charset="0"/>
              </a:rPr>
              <a:t>Semi-Structured Data:</a:t>
            </a:r>
            <a:r>
              <a:rPr lang="en-US" dirty="0">
                <a:latin typeface="Times New Roman" panose="02020603050405020304" pitchFamily="18" charset="0"/>
                <a:cs typeface="Times New Roman" panose="02020603050405020304" pitchFamily="18" charset="0"/>
              </a:rPr>
              <a:t> JSON, XML, etc.</a:t>
            </a:r>
          </a:p>
          <a:p>
            <a:pPr algn="just">
              <a:buFont typeface="+mj-lt"/>
              <a:buAutoNum type="arabicPeriod"/>
            </a:pPr>
            <a:r>
              <a:rPr lang="en-US" b="1" dirty="0">
                <a:latin typeface="Times New Roman" panose="02020603050405020304" pitchFamily="18" charset="0"/>
                <a:cs typeface="Times New Roman" panose="02020603050405020304" pitchFamily="18" charset="0"/>
              </a:rPr>
              <a:t>Data Storage:</a:t>
            </a:r>
            <a:endParaRPr lang="en-US" dirty="0">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b="1" dirty="0">
                <a:latin typeface="Times New Roman" panose="02020603050405020304" pitchFamily="18" charset="0"/>
                <a:cs typeface="Times New Roman" panose="02020603050405020304" pitchFamily="18" charset="0"/>
              </a:rPr>
              <a:t>Distributed File Systems:</a:t>
            </a:r>
            <a:r>
              <a:rPr lang="en-US" dirty="0">
                <a:latin typeface="Times New Roman" panose="02020603050405020304" pitchFamily="18" charset="0"/>
                <a:cs typeface="Times New Roman" panose="02020603050405020304" pitchFamily="18" charset="0"/>
              </a:rPr>
              <a:t> Like Hadoop Distributed File System (HDFS).</a:t>
            </a:r>
          </a:p>
          <a:p>
            <a:pPr marL="742950" lvl="1" indent="-285750" algn="just">
              <a:buFont typeface="+mj-lt"/>
              <a:buAutoNum type="arabicPeriod"/>
            </a:pPr>
            <a:r>
              <a:rPr lang="en-US" b="1" dirty="0">
                <a:latin typeface="Times New Roman" panose="02020603050405020304" pitchFamily="18" charset="0"/>
                <a:cs typeface="Times New Roman" panose="02020603050405020304" pitchFamily="18" charset="0"/>
              </a:rPr>
              <a:t>NoSQL Databases:</a:t>
            </a:r>
            <a:r>
              <a:rPr lang="en-US" dirty="0">
                <a:latin typeface="Times New Roman" panose="02020603050405020304" pitchFamily="18" charset="0"/>
                <a:cs typeface="Times New Roman" panose="02020603050405020304" pitchFamily="18" charset="0"/>
              </a:rPr>
              <a:t> Such as MongoDB, Cassandra.</a:t>
            </a:r>
          </a:p>
          <a:p>
            <a:pPr marL="742950" lvl="1" indent="-285750" algn="just">
              <a:buFont typeface="+mj-lt"/>
              <a:buAutoNum type="arabicPeriod"/>
            </a:pPr>
            <a:r>
              <a:rPr lang="en-US" b="1" dirty="0">
                <a:latin typeface="Times New Roman" panose="02020603050405020304" pitchFamily="18" charset="0"/>
                <a:cs typeface="Times New Roman" panose="02020603050405020304" pitchFamily="18" charset="0"/>
              </a:rPr>
              <a:t>Data Lakes:</a:t>
            </a:r>
            <a:r>
              <a:rPr lang="en-US" dirty="0">
                <a:latin typeface="Times New Roman" panose="02020603050405020304" pitchFamily="18" charset="0"/>
                <a:cs typeface="Times New Roman" panose="02020603050405020304" pitchFamily="18" charset="0"/>
              </a:rPr>
              <a:t> Large storage repositories that hold raw data.</a:t>
            </a:r>
          </a:p>
        </p:txBody>
      </p:sp>
    </p:spTree>
    <p:extLst>
      <p:ext uri="{BB962C8B-B14F-4D97-AF65-F5344CB8AC3E}">
        <p14:creationId xmlns:p14="http://schemas.microsoft.com/office/powerpoint/2010/main" val="1556828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5B218AD-1290-4247-B678-9A85501F91A9}"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 Eco-System</a:t>
            </a:r>
          </a:p>
        </p:txBody>
      </p:sp>
      <p:pic>
        <p:nvPicPr>
          <p:cNvPr id="8" name="Picture 7" descr="A diagram of data processing&#10;&#10;Description automatically generated">
            <a:extLst>
              <a:ext uri="{FF2B5EF4-FFF2-40B4-BE49-F238E27FC236}">
                <a16:creationId xmlns:a16="http://schemas.microsoft.com/office/drawing/2014/main" id="{A2D6B04C-73CB-906F-9F66-B4D60C86774F}"/>
              </a:ext>
            </a:extLst>
          </p:cNvPr>
          <p:cNvPicPr>
            <a:picLocks noChangeAspect="1"/>
          </p:cNvPicPr>
          <p:nvPr/>
        </p:nvPicPr>
        <p:blipFill>
          <a:blip r:embed="rId4"/>
          <a:stretch>
            <a:fillRect/>
          </a:stretch>
        </p:blipFill>
        <p:spPr>
          <a:xfrm>
            <a:off x="1676400" y="1524000"/>
            <a:ext cx="7924800" cy="3886200"/>
          </a:xfrm>
          <a:prstGeom prst="rect">
            <a:avLst/>
          </a:prstGeom>
        </p:spPr>
      </p:pic>
      <p:sp>
        <p:nvSpPr>
          <p:cNvPr id="2" name="Footer Placeholder 1">
            <a:extLst>
              <a:ext uri="{FF2B5EF4-FFF2-40B4-BE49-F238E27FC236}">
                <a16:creationId xmlns:a16="http://schemas.microsoft.com/office/drawing/2014/main" id="{F2B8F640-D440-B2AE-4312-3C184DC16526}"/>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2299758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5B218AD-1290-4247-B678-9A85501F91A9}"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 Eco-System</a:t>
            </a:r>
          </a:p>
        </p:txBody>
      </p:sp>
      <p:sp>
        <p:nvSpPr>
          <p:cNvPr id="2" name="Footer Placeholder 1">
            <a:extLst>
              <a:ext uri="{FF2B5EF4-FFF2-40B4-BE49-F238E27FC236}">
                <a16:creationId xmlns:a16="http://schemas.microsoft.com/office/drawing/2014/main" id="{F2B8F640-D440-B2AE-4312-3C184DC16526}"/>
              </a:ext>
            </a:extLst>
          </p:cNvPr>
          <p:cNvSpPr>
            <a:spLocks noGrp="1"/>
          </p:cNvSpPr>
          <p:nvPr>
            <p:ph type="ftr" sz="quarter" idx="11"/>
          </p:nvPr>
        </p:nvSpPr>
        <p:spPr/>
        <p:txBody>
          <a:bodyPr/>
          <a:lstStyle/>
          <a:p>
            <a:r>
              <a:rPr lang="en-US"/>
              <a:t>Dr. Kumod Kr. Gupta     Data Analytics ACSAI0512                      Unit Number 1</a:t>
            </a:r>
          </a:p>
        </p:txBody>
      </p:sp>
      <p:sp>
        <p:nvSpPr>
          <p:cNvPr id="10" name="TextBox 9">
            <a:extLst>
              <a:ext uri="{FF2B5EF4-FFF2-40B4-BE49-F238E27FC236}">
                <a16:creationId xmlns:a16="http://schemas.microsoft.com/office/drawing/2014/main" id="{98224967-3091-B1D0-7837-D04A137B2688}"/>
              </a:ext>
            </a:extLst>
          </p:cNvPr>
          <p:cNvSpPr txBox="1"/>
          <p:nvPr/>
        </p:nvSpPr>
        <p:spPr>
          <a:xfrm>
            <a:off x="1118896" y="1044602"/>
            <a:ext cx="10082504" cy="5161541"/>
          </a:xfrm>
          <a:prstGeom prst="rect">
            <a:avLst/>
          </a:prstGeom>
          <a:noFill/>
        </p:spPr>
        <p:txBody>
          <a:bodyPr wrap="square">
            <a:spAutoFit/>
          </a:bodyPr>
          <a:lstStyle/>
          <a:p>
            <a:pPr>
              <a:lnSpc>
                <a:spcPct val="107000"/>
              </a:lnSpc>
              <a:spcAft>
                <a:spcPts val="800"/>
              </a:spcAf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Processing:</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Batch Processing:</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Using tools like Apache Hadoop for processing large datasets over time.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Real-Time Processing:</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With tools like Apache Spark or Apache Storm to handle data as it arrives.</a:t>
            </a:r>
            <a:endParaRPr lang="en-IN" sz="1600" kern="100" dirty="0">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07000"/>
              </a:lnSpc>
              <a:spcAft>
                <a:spcPts val="800"/>
              </a:spcAft>
              <a:buSzPts val="1000"/>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Analysis: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Machine Learning:</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Algorithms that allow systems to learn and make decisions based on data.</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Mining:</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Techniques to discover patterns and relationships in large datasets.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Statistical Analysis:</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Tools like R and Python for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analyzing</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data.</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Integration:</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ETL Tools (Extract, Transform, Load):</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Such as Apache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Nifi</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Talend.</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Ingestion:</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Collecting and importing data from various sources.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Visualization:</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BI Tools (Business Intelligence):</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Like Tableau, Power BI.</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Custom Dashboards:</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Developed with tools like D3.js, or Python libraries like Matplotlib.</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4322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5B218AD-1290-4247-B678-9A85501F91A9}"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 Eco-System</a:t>
            </a:r>
          </a:p>
        </p:txBody>
      </p:sp>
      <p:sp>
        <p:nvSpPr>
          <p:cNvPr id="2" name="Footer Placeholder 1">
            <a:extLst>
              <a:ext uri="{FF2B5EF4-FFF2-40B4-BE49-F238E27FC236}">
                <a16:creationId xmlns:a16="http://schemas.microsoft.com/office/drawing/2014/main" id="{F2B8F640-D440-B2AE-4312-3C184DC16526}"/>
              </a:ext>
            </a:extLst>
          </p:cNvPr>
          <p:cNvSpPr>
            <a:spLocks noGrp="1"/>
          </p:cNvSpPr>
          <p:nvPr>
            <p:ph type="ftr" sz="quarter" idx="11"/>
          </p:nvPr>
        </p:nvSpPr>
        <p:spPr/>
        <p:txBody>
          <a:bodyPr/>
          <a:lstStyle/>
          <a:p>
            <a:r>
              <a:rPr lang="en-US"/>
              <a:t>Dr. Kumod Kr. Gupta     Data Analytics ACSAI0512                      Unit Number 1</a:t>
            </a:r>
          </a:p>
        </p:txBody>
      </p:sp>
      <p:sp>
        <p:nvSpPr>
          <p:cNvPr id="7" name="TextBox 6">
            <a:extLst>
              <a:ext uri="{FF2B5EF4-FFF2-40B4-BE49-F238E27FC236}">
                <a16:creationId xmlns:a16="http://schemas.microsoft.com/office/drawing/2014/main" id="{CCC3E6F0-A945-4C37-A1E1-BE574DA1FE14}"/>
              </a:ext>
            </a:extLst>
          </p:cNvPr>
          <p:cNvSpPr txBox="1"/>
          <p:nvPr/>
        </p:nvSpPr>
        <p:spPr>
          <a:xfrm>
            <a:off x="1714500" y="905470"/>
            <a:ext cx="8305800" cy="4231030"/>
          </a:xfrm>
          <a:prstGeom prst="rect">
            <a:avLst/>
          </a:prstGeom>
          <a:noFill/>
        </p:spPr>
        <p:txBody>
          <a:bodyPr wrap="square">
            <a:spAutoFit/>
          </a:bodyPr>
          <a:lstStyle/>
          <a:p>
            <a:pPr>
              <a:lnSpc>
                <a:spcPct val="107000"/>
              </a:lnSpc>
              <a:spcAft>
                <a:spcPts val="800"/>
              </a:spcAf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Security:</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Encryption:</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Protecting data at rest and in transit.</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Access Control:</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Ensuring only authorized users can access data.</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Governance: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 Quality: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Ensuring data is accurate and reliable.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Compliance:</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Adhering to regulations like GDPR(general Data protection regulation).</a:t>
            </a:r>
            <a:endParaRPr lang="en-IN" sz="1600" kern="100" dirty="0">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07000"/>
              </a:lnSpc>
              <a:spcAft>
                <a:spcPts val="800"/>
              </a:spcAft>
              <a:buSzPts val="1000"/>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Cloud Services: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Infrastructure as a Service (IaaS):</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Like AWS, Google Cloud, Microsoft Azure.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Platform as a Service (PaaS):</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Such as Google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BigQuery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Amazon Redshift.</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Box 5">
            <a:extLst>
              <a:ext uri="{FF2B5EF4-FFF2-40B4-BE49-F238E27FC236}">
                <a16:creationId xmlns:a16="http://schemas.microsoft.com/office/drawing/2014/main" id="{32248CC5-ED0B-CF88-1806-C91CF3136BB9}"/>
              </a:ext>
            </a:extLst>
          </p:cNvPr>
          <p:cNvSpPr txBox="1"/>
          <p:nvPr/>
        </p:nvSpPr>
        <p:spPr>
          <a:xfrm>
            <a:off x="1295400" y="5029200"/>
            <a:ext cx="9144000" cy="92333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Each of these components plays a critical role in managing the vast and complex data flows that constitute the big data environment. Together, they allow organizations to make informed decisions, gain insights, and create value from data.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85009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FE14361-00BB-4D43-B2B5-B142E2E951CE}"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 Importance and Applications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sp>
        <p:nvSpPr>
          <p:cNvPr id="6" name="TextBox 5">
            <a:extLst>
              <a:ext uri="{FF2B5EF4-FFF2-40B4-BE49-F238E27FC236}">
                <a16:creationId xmlns:a16="http://schemas.microsoft.com/office/drawing/2014/main" id="{292E8E3E-52C6-43F7-F00E-B5B8CDACC02F}"/>
              </a:ext>
            </a:extLst>
          </p:cNvPr>
          <p:cNvSpPr txBox="1"/>
          <p:nvPr/>
        </p:nvSpPr>
        <p:spPr>
          <a:xfrm>
            <a:off x="971910" y="1245080"/>
            <a:ext cx="10852029" cy="43858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panose="02020603050405020304" pitchFamily="18" charset="0"/>
                <a:cs typeface="Times New Roman" panose="02020603050405020304" pitchFamily="18" charset="0"/>
              </a:rPr>
              <a:t>Main Technology Components Of Big Data:</a:t>
            </a:r>
          </a:p>
          <a:p>
            <a:endParaRPr lang="en-US" b="1" dirty="0">
              <a:latin typeface="Times New Roman" panose="02020603050405020304" pitchFamily="18" charset="0"/>
              <a:cs typeface="Times New Roman" panose="02020603050405020304" pitchFamily="18" charset="0"/>
            </a:endParaRPr>
          </a:p>
          <a:p>
            <a:pPr marL="342900" indent="-342900">
              <a:buAutoNum type="arabicPeriod"/>
            </a:pPr>
            <a:r>
              <a:rPr lang="en-US" dirty="0">
                <a:latin typeface="Times New Roman" panose="02020603050405020304" pitchFamily="18" charset="0"/>
                <a:cs typeface="Times New Roman" panose="02020603050405020304" pitchFamily="18" charset="0"/>
              </a:rPr>
              <a:t>Data Management​</a:t>
            </a:r>
          </a:p>
          <a:p>
            <a:pPr algn="l" rtl="0"/>
            <a:r>
              <a:rPr lang="en-US" dirty="0">
                <a:latin typeface="Times New Roman" panose="02020603050405020304" pitchFamily="18" charset="0"/>
                <a:cs typeface="Times New Roman" panose="02020603050405020304" pitchFamily="18" charset="0"/>
              </a:rPr>
              <a:t>2. Data Mining​</a:t>
            </a:r>
          </a:p>
          <a:p>
            <a:pPr algn="l" rtl="0"/>
            <a:r>
              <a:rPr lang="en-US" dirty="0">
                <a:latin typeface="Times New Roman" panose="02020603050405020304" pitchFamily="18" charset="0"/>
                <a:cs typeface="Times New Roman" panose="02020603050405020304" pitchFamily="18" charset="0"/>
              </a:rPr>
              <a:t>3. Hadoop​</a:t>
            </a:r>
          </a:p>
          <a:p>
            <a:pPr algn="l" rtl="0"/>
            <a:r>
              <a:rPr lang="en-US" dirty="0">
                <a:latin typeface="Times New Roman" panose="02020603050405020304" pitchFamily="18" charset="0"/>
                <a:cs typeface="Times New Roman" panose="02020603050405020304" pitchFamily="18" charset="0"/>
              </a:rPr>
              <a:t>4. In-Memory Analytics​</a:t>
            </a:r>
          </a:p>
          <a:p>
            <a:pPr algn="l" rtl="0"/>
            <a:r>
              <a:rPr lang="en-US" dirty="0">
                <a:latin typeface="Times New Roman" panose="02020603050405020304" pitchFamily="18" charset="0"/>
                <a:cs typeface="Times New Roman" panose="02020603050405020304" pitchFamily="18" charset="0"/>
              </a:rPr>
              <a:t>5. Predictive Analytics​</a:t>
            </a:r>
          </a:p>
          <a:p>
            <a:pPr algn="l" rtl="0"/>
            <a:r>
              <a:rPr lang="en-US" dirty="0">
                <a:latin typeface="Times New Roman" panose="02020603050405020304" pitchFamily="18" charset="0"/>
                <a:cs typeface="Times New Roman" panose="02020603050405020304" pitchFamily="18" charset="0"/>
              </a:rPr>
              <a:t>6. Text Mining​</a:t>
            </a:r>
          </a:p>
          <a:p>
            <a:r>
              <a:rPr lang="en-US" b="1" dirty="0">
                <a:solidFill>
                  <a:schemeClr val="dk1"/>
                </a:solidFill>
                <a:latin typeface="Times New Roman" panose="02020603050405020304" pitchFamily="18" charset="0"/>
                <a:cs typeface="Times New Roman" panose="02020603050405020304" pitchFamily="18" charset="0"/>
              </a:rPr>
              <a:t>Why is big data concepts analytics important?</a:t>
            </a:r>
            <a:endParaRPr lang="en-US" dirty="0">
              <a:solidFill>
                <a:schemeClr val="dk1"/>
              </a:solidFill>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dirty="0">
                <a:solidFill>
                  <a:schemeClr val="dk1"/>
                </a:solidFill>
                <a:latin typeface="Times New Roman" panose="02020603050405020304" pitchFamily="18" charset="0"/>
                <a:cs typeface="Times New Roman" panose="02020603050405020304" pitchFamily="18" charset="0"/>
              </a:rPr>
              <a:t>Reduced cost</a:t>
            </a:r>
          </a:p>
          <a:p>
            <a:pPr>
              <a:lnSpc>
                <a:spcPct val="150000"/>
              </a:lnSpc>
            </a:pPr>
            <a:r>
              <a:rPr lang="en-US" dirty="0">
                <a:solidFill>
                  <a:schemeClr val="dk1"/>
                </a:solidFill>
                <a:latin typeface="Times New Roman" panose="02020603050405020304" pitchFamily="18" charset="0"/>
                <a:cs typeface="Times New Roman" panose="02020603050405020304" pitchFamily="18" charset="0"/>
              </a:rPr>
              <a:t>2. Quick decision making</a:t>
            </a:r>
          </a:p>
          <a:p>
            <a:pPr>
              <a:lnSpc>
                <a:spcPct val="150000"/>
              </a:lnSpc>
            </a:pPr>
            <a:r>
              <a:rPr lang="en-US" dirty="0">
                <a:solidFill>
                  <a:schemeClr val="dk1"/>
                </a:solidFill>
                <a:latin typeface="Times New Roman" panose="02020603050405020304" pitchFamily="18" charset="0"/>
                <a:cs typeface="Times New Roman" panose="02020603050405020304" pitchFamily="18" charset="0"/>
              </a:rPr>
              <a:t>3. New products and features </a:t>
            </a:r>
          </a:p>
          <a:p>
            <a:endParaRPr lang="en-US" dirty="0">
              <a:cs typeface="Calibri"/>
            </a:endParaRPr>
          </a:p>
          <a:p>
            <a:endParaRPr lang="en-US" dirty="0">
              <a:cs typeface="Calibri"/>
            </a:endParaRPr>
          </a:p>
        </p:txBody>
      </p:sp>
      <p:pic>
        <p:nvPicPr>
          <p:cNvPr id="2" name="Picture 1" descr="A diagram of different types of information&#10;&#10;Description automatically generated">
            <a:extLst>
              <a:ext uri="{FF2B5EF4-FFF2-40B4-BE49-F238E27FC236}">
                <a16:creationId xmlns:a16="http://schemas.microsoft.com/office/drawing/2014/main" id="{523083D0-08E5-9592-384E-76BD6DDB5947}"/>
              </a:ext>
            </a:extLst>
          </p:cNvPr>
          <p:cNvPicPr>
            <a:picLocks noChangeAspect="1"/>
          </p:cNvPicPr>
          <p:nvPr/>
        </p:nvPicPr>
        <p:blipFill>
          <a:blip r:embed="rId4"/>
          <a:stretch>
            <a:fillRect/>
          </a:stretch>
        </p:blipFill>
        <p:spPr>
          <a:xfrm>
            <a:off x="6266821" y="1528763"/>
            <a:ext cx="5553075" cy="3800475"/>
          </a:xfrm>
          <a:prstGeom prst="rect">
            <a:avLst/>
          </a:prstGeom>
        </p:spPr>
      </p:pic>
      <p:sp>
        <p:nvSpPr>
          <p:cNvPr id="7" name="Footer Placeholder 6">
            <a:extLst>
              <a:ext uri="{FF2B5EF4-FFF2-40B4-BE49-F238E27FC236}">
                <a16:creationId xmlns:a16="http://schemas.microsoft.com/office/drawing/2014/main" id="{8080EB0A-6221-CEAD-0ACE-D97364310703}"/>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876560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FE14361-00BB-4D43-B2B5-B142E2E951CE}"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18223"/>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 Importance and Applications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7" name="Footer Placeholder 6">
            <a:extLst>
              <a:ext uri="{FF2B5EF4-FFF2-40B4-BE49-F238E27FC236}">
                <a16:creationId xmlns:a16="http://schemas.microsoft.com/office/drawing/2014/main" id="{8080EB0A-6221-CEAD-0ACE-D97364310703}"/>
              </a:ext>
            </a:extLst>
          </p:cNvPr>
          <p:cNvSpPr>
            <a:spLocks noGrp="1"/>
          </p:cNvSpPr>
          <p:nvPr>
            <p:ph type="ftr" sz="quarter" idx="11"/>
          </p:nvPr>
        </p:nvSpPr>
        <p:spPr/>
        <p:txBody>
          <a:bodyPr/>
          <a:lstStyle/>
          <a:p>
            <a:r>
              <a:rPr lang="en-US"/>
              <a:t>Dr. Kumod Kr. Gupta     Data Analytics ACSAI0512                      Unit Number 1</a:t>
            </a:r>
          </a:p>
        </p:txBody>
      </p:sp>
      <p:sp>
        <p:nvSpPr>
          <p:cNvPr id="9" name="TextBox 8">
            <a:extLst>
              <a:ext uri="{FF2B5EF4-FFF2-40B4-BE49-F238E27FC236}">
                <a16:creationId xmlns:a16="http://schemas.microsoft.com/office/drawing/2014/main" id="{EBD00DBB-A578-ECB7-DAF2-3B5B9F0C31F2}"/>
              </a:ext>
            </a:extLst>
          </p:cNvPr>
          <p:cNvSpPr txBox="1"/>
          <p:nvPr/>
        </p:nvSpPr>
        <p:spPr>
          <a:xfrm>
            <a:off x="876300" y="1203032"/>
            <a:ext cx="10439400" cy="4247317"/>
          </a:xfrm>
          <a:prstGeom prst="rect">
            <a:avLst/>
          </a:prstGeom>
          <a:noFill/>
        </p:spPr>
        <p:txBody>
          <a:bodyPr wrap="square">
            <a:spAutoFit/>
          </a:bodyPr>
          <a:lstStyle/>
          <a:p>
            <a:pPr algn="just" rtl="0" fontAlgn="base"/>
            <a:r>
              <a:rPr lang="en-US" b="1" i="0" dirty="0">
                <a:solidFill>
                  <a:srgbClr val="273239"/>
                </a:solidFill>
                <a:effectLst/>
                <a:latin typeface="Times New Roman" panose="02020603050405020304" pitchFamily="18" charset="0"/>
                <a:cs typeface="Times New Roman" panose="02020603050405020304" pitchFamily="18" charset="0"/>
              </a:rPr>
              <a:t>Data miming</a:t>
            </a:r>
          </a:p>
          <a:p>
            <a:pPr marL="285750" indent="-285750" algn="just" rtl="0"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Data mining is the process of extracting knowledge or insights from large amounts of data using various statistical and computational techniques. </a:t>
            </a:r>
          </a:p>
          <a:p>
            <a:pPr marL="285750" indent="-285750" algn="just" rtl="0"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data can be structured, semi-structured or unstructured, and can be stored in various forms such as databases, data warehouses, and data lakes.</a:t>
            </a:r>
          </a:p>
          <a:p>
            <a:pPr marL="285750" indent="-285750" algn="just" rtl="0"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primary goal of data mining is to discover hidden patterns and relationships in the data that can be used to make informed decisions or predictions. </a:t>
            </a:r>
          </a:p>
          <a:p>
            <a:pPr marL="285750" indent="-285750" algn="just" rtl="0"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This involves exploring the data using various techniques such as clustering, classification, regression analysis, association rule mining, and anomaly detection.</a:t>
            </a:r>
          </a:p>
          <a:p>
            <a:pPr marL="285750" indent="-285750" algn="just" rtl="0"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Data mining has a wide range of applications across various industries, including marketing, finance, healthcare, and telecommunications. </a:t>
            </a:r>
          </a:p>
          <a:p>
            <a:pPr marL="285750" indent="-285750" algn="just" rtl="0"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For example, in marketing, data mining can be used to identify customer segments and target marketing campaigns, </a:t>
            </a:r>
          </a:p>
          <a:p>
            <a:pPr marL="285750" indent="-285750" algn="just" rtl="0"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while in healthcare, it can be used to identify risk factors for diseases and develop personalized treatment plans.</a:t>
            </a:r>
          </a:p>
        </p:txBody>
      </p:sp>
    </p:spTree>
    <p:extLst>
      <p:ext uri="{BB962C8B-B14F-4D97-AF65-F5344CB8AC3E}">
        <p14:creationId xmlns:p14="http://schemas.microsoft.com/office/powerpoint/2010/main" val="2044516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FE14361-00BB-4D43-B2B5-B142E2E951CE}"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18223"/>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Big Data Importance and Applications</a:t>
            </a:r>
          </a:p>
        </p:txBody>
      </p:sp>
      <p:sp>
        <p:nvSpPr>
          <p:cNvPr id="7" name="Footer Placeholder 6">
            <a:extLst>
              <a:ext uri="{FF2B5EF4-FFF2-40B4-BE49-F238E27FC236}">
                <a16:creationId xmlns:a16="http://schemas.microsoft.com/office/drawing/2014/main" id="{8080EB0A-6221-CEAD-0ACE-D97364310703}"/>
              </a:ext>
            </a:extLst>
          </p:cNvPr>
          <p:cNvSpPr>
            <a:spLocks noGrp="1"/>
          </p:cNvSpPr>
          <p:nvPr>
            <p:ph type="ftr" sz="quarter" idx="11"/>
          </p:nvPr>
        </p:nvSpPr>
        <p:spPr/>
        <p:txBody>
          <a:bodyPr/>
          <a:lstStyle/>
          <a:p>
            <a:r>
              <a:rPr lang="en-US"/>
              <a:t>Dr. Kumod Kr. Gupta     Data Analytics ACSAI0512                      Unit Number 1</a:t>
            </a:r>
          </a:p>
        </p:txBody>
      </p:sp>
      <p:sp>
        <p:nvSpPr>
          <p:cNvPr id="6" name="TextBox 5">
            <a:extLst>
              <a:ext uri="{FF2B5EF4-FFF2-40B4-BE49-F238E27FC236}">
                <a16:creationId xmlns:a16="http://schemas.microsoft.com/office/drawing/2014/main" id="{125537AF-338A-56B2-1DC6-F08BC97BE97D}"/>
              </a:ext>
            </a:extLst>
          </p:cNvPr>
          <p:cNvSpPr txBox="1"/>
          <p:nvPr/>
        </p:nvSpPr>
        <p:spPr>
          <a:xfrm>
            <a:off x="1295400" y="1066800"/>
            <a:ext cx="8915400"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Hadoop</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Hadoop is an open-source framework used for storing and processing large data sets across clusters of computers.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designed to scale from a single server to thousands of machines, each offering local computation and storage.</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4D5FFD7-86D4-D43D-2F1F-A14A5B1B2AAF}"/>
              </a:ext>
            </a:extLst>
          </p:cNvPr>
          <p:cNvSpPr txBox="1"/>
          <p:nvPr/>
        </p:nvSpPr>
        <p:spPr>
          <a:xfrm>
            <a:off x="1371600" y="2822135"/>
            <a:ext cx="8839200" cy="923330"/>
          </a:xfrm>
          <a:prstGeom prst="rect">
            <a:avLst/>
          </a:prstGeom>
          <a:noFill/>
        </p:spPr>
        <p:txBody>
          <a:bodyPr wrap="square">
            <a:spAutoFit/>
          </a:bodyPr>
          <a:lstStyle/>
          <a:p>
            <a:r>
              <a:rPr lang="en-US" b="1" i="0" dirty="0">
                <a:solidFill>
                  <a:srgbClr val="1F1F1F"/>
                </a:solidFill>
                <a:effectLst/>
                <a:latin typeface="Times New Roman" panose="02020603050405020304" pitchFamily="18" charset="0"/>
                <a:cs typeface="Times New Roman" panose="02020603050405020304" pitchFamily="18" charset="0"/>
              </a:rPr>
              <a:t>Text mining</a:t>
            </a:r>
          </a:p>
          <a:p>
            <a:pPr marL="285750" indent="-285750">
              <a:buFont typeface="Arial" panose="020B0604020202020204" pitchFamily="34" charset="0"/>
              <a:buChar char="•"/>
            </a:pPr>
            <a:r>
              <a:rPr lang="en-US" b="0" i="0" dirty="0">
                <a:solidFill>
                  <a:srgbClr val="1F1F1F"/>
                </a:solidFill>
                <a:effectLst/>
                <a:latin typeface="Times New Roman" panose="02020603050405020304" pitchFamily="18" charset="0"/>
                <a:cs typeface="Times New Roman" panose="02020603050405020304" pitchFamily="18" charset="0"/>
              </a:rPr>
              <a:t>Text mining, also known as text data mining, is </a:t>
            </a:r>
            <a:r>
              <a:rPr lang="en-US" b="0" i="0" dirty="0">
                <a:solidFill>
                  <a:srgbClr val="040C28"/>
                </a:solidFill>
                <a:effectLst/>
                <a:latin typeface="Times New Roman" panose="02020603050405020304" pitchFamily="18" charset="0"/>
                <a:cs typeface="Times New Roman" panose="02020603050405020304" pitchFamily="18" charset="0"/>
              </a:rPr>
              <a:t>the process of transforming unstructured text into a structured format to identify meaningful patterns and new insights</a:t>
            </a:r>
            <a:r>
              <a:rPr lang="en-US" b="0" i="0" dirty="0">
                <a:solidFill>
                  <a:srgbClr val="1F1F1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924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1D4E474-B2B0-4998-9147-57C0E76A93F6}"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 Applications of Big Data</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0" y="1259488"/>
            <a:ext cx="10972800" cy="4665451"/>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pic>
        <p:nvPicPr>
          <p:cNvPr id="7" name="Picture 6" descr="Big Data Applications - A manifestation of the hottest buzzword - DataFlair">
            <a:extLst>
              <a:ext uri="{FF2B5EF4-FFF2-40B4-BE49-F238E27FC236}">
                <a16:creationId xmlns:a16="http://schemas.microsoft.com/office/drawing/2014/main" id="{50D5A5E1-DE66-53BB-DEB0-284B0DF30719}"/>
              </a:ext>
            </a:extLst>
          </p:cNvPr>
          <p:cNvPicPr>
            <a:picLocks noChangeAspect="1"/>
          </p:cNvPicPr>
          <p:nvPr/>
        </p:nvPicPr>
        <p:blipFill>
          <a:blip r:embed="rId4"/>
          <a:stretch>
            <a:fillRect/>
          </a:stretch>
        </p:blipFill>
        <p:spPr>
          <a:xfrm>
            <a:off x="1944536" y="1083423"/>
            <a:ext cx="9180664" cy="4841516"/>
          </a:xfrm>
          <a:prstGeom prst="rect">
            <a:avLst/>
          </a:prstGeom>
        </p:spPr>
      </p:pic>
      <p:sp>
        <p:nvSpPr>
          <p:cNvPr id="2" name="Footer Placeholder 1">
            <a:extLst>
              <a:ext uri="{FF2B5EF4-FFF2-40B4-BE49-F238E27FC236}">
                <a16:creationId xmlns:a16="http://schemas.microsoft.com/office/drawing/2014/main" id="{2269D2D4-AA9C-2091-73D8-83B5E32189DB}"/>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14078429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139458F-4B57-4FDA-8E12-ED19F95C40EF}"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Future of Data Science</a:t>
            </a:r>
          </a:p>
        </p:txBody>
      </p:sp>
      <p:sp>
        <p:nvSpPr>
          <p:cNvPr id="2" name="Footer Placeholder 1">
            <a:extLst>
              <a:ext uri="{FF2B5EF4-FFF2-40B4-BE49-F238E27FC236}">
                <a16:creationId xmlns:a16="http://schemas.microsoft.com/office/drawing/2014/main" id="{CCCA59A6-0EA5-4A7E-2B51-FC9ED6634317}"/>
              </a:ext>
            </a:extLst>
          </p:cNvPr>
          <p:cNvSpPr>
            <a:spLocks noGrp="1"/>
          </p:cNvSpPr>
          <p:nvPr>
            <p:ph type="ftr" sz="quarter" idx="11"/>
          </p:nvPr>
        </p:nvSpPr>
        <p:spPr/>
        <p:txBody>
          <a:bodyPr/>
          <a:lstStyle/>
          <a:p>
            <a:r>
              <a:rPr lang="en-US"/>
              <a:t>Dr. Kumod Kr. Gupta     Data Analytics ACSAI0512                      Unit Number 1</a:t>
            </a:r>
          </a:p>
        </p:txBody>
      </p:sp>
      <p:sp>
        <p:nvSpPr>
          <p:cNvPr id="7" name="TextBox 6">
            <a:extLst>
              <a:ext uri="{FF2B5EF4-FFF2-40B4-BE49-F238E27FC236}">
                <a16:creationId xmlns:a16="http://schemas.microsoft.com/office/drawing/2014/main" id="{3CCC3B62-0136-9C62-988B-5BA9A26E17E9}"/>
              </a:ext>
            </a:extLst>
          </p:cNvPr>
          <p:cNvSpPr txBox="1"/>
          <p:nvPr/>
        </p:nvSpPr>
        <p:spPr>
          <a:xfrm>
            <a:off x="1104900" y="1219200"/>
            <a:ext cx="9829800" cy="3693319"/>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future of data science looks bright, with many exciting developments on the horizon. Here are some key trends and predictions for the field:</a:t>
            </a:r>
          </a:p>
          <a:p>
            <a:pPr algn="just">
              <a:buFont typeface="+mj-lt"/>
              <a:buAutoNum type="arabicPeriod"/>
            </a:pPr>
            <a:r>
              <a:rPr lang="en-US" b="1" dirty="0">
                <a:latin typeface="Times New Roman" panose="02020603050405020304" pitchFamily="18" charset="0"/>
                <a:cs typeface="Times New Roman" panose="02020603050405020304" pitchFamily="18" charset="0"/>
              </a:rPr>
              <a:t>Increased Automation</a:t>
            </a:r>
            <a:r>
              <a:rPr lang="en-US" dirty="0">
                <a:latin typeface="Times New Roman" panose="02020603050405020304" pitchFamily="18" charset="0"/>
                <a:cs typeface="Times New Roman" panose="02020603050405020304" pitchFamily="18" charset="0"/>
              </a:rPr>
              <a:t>: Tools like </a:t>
            </a:r>
            <a:r>
              <a:rPr lang="en-US" dirty="0" err="1">
                <a:latin typeface="Times New Roman" panose="02020603050405020304" pitchFamily="18" charset="0"/>
                <a:cs typeface="Times New Roman" panose="02020603050405020304" pitchFamily="18" charset="0"/>
              </a:rPr>
              <a:t>AutoML</a:t>
            </a:r>
            <a:r>
              <a:rPr lang="en-US" dirty="0">
                <a:latin typeface="Times New Roman" panose="02020603050405020304" pitchFamily="18" charset="0"/>
                <a:cs typeface="Times New Roman" panose="02020603050405020304" pitchFamily="18" charset="0"/>
              </a:rPr>
              <a:t> (Automated Machine Learning) and AI-driven data platforms will simplify many aspects of data science, from data cleaning to model selection, making it accessible to non-experts.</a:t>
            </a:r>
          </a:p>
          <a:p>
            <a:pPr algn="just">
              <a:buFont typeface="+mj-lt"/>
              <a:buAutoNum type="arabicPeriod"/>
            </a:pPr>
            <a:r>
              <a:rPr lang="en-US" b="1" dirty="0">
                <a:latin typeface="Times New Roman" panose="02020603050405020304" pitchFamily="18" charset="0"/>
                <a:cs typeface="Times New Roman" panose="02020603050405020304" pitchFamily="18" charset="0"/>
              </a:rPr>
              <a:t>AI Integration</a:t>
            </a:r>
            <a:r>
              <a:rPr lang="en-US" dirty="0">
                <a:latin typeface="Times New Roman" panose="02020603050405020304" pitchFamily="18" charset="0"/>
                <a:cs typeface="Times New Roman" panose="02020603050405020304" pitchFamily="18" charset="0"/>
              </a:rPr>
              <a:t>: Data science and AI will continue to merge, allowing for more powerful predictive models and decision-making tools in industries like healthcare, finance, and marketing.</a:t>
            </a:r>
          </a:p>
          <a:p>
            <a:pPr algn="just">
              <a:buFont typeface="+mj-lt"/>
              <a:buAutoNum type="arabicPeriod"/>
            </a:pPr>
            <a:r>
              <a:rPr lang="en-US" b="1" dirty="0">
                <a:latin typeface="Times New Roman" panose="02020603050405020304" pitchFamily="18" charset="0"/>
                <a:cs typeface="Times New Roman" panose="02020603050405020304" pitchFamily="18" charset="0"/>
              </a:rPr>
              <a:t>Ethics and Explainability</a:t>
            </a:r>
            <a:r>
              <a:rPr lang="en-US" dirty="0">
                <a:latin typeface="Times New Roman" panose="02020603050405020304" pitchFamily="18" charset="0"/>
                <a:cs typeface="Times New Roman" panose="02020603050405020304" pitchFamily="18" charset="0"/>
              </a:rPr>
              <a:t>: As AI becomes more common, there will be a greater focus on ethical AI, ensuring models are fair, transparent, and explainable. This is important for building trust with users and avoiding bias.</a:t>
            </a:r>
          </a:p>
          <a:p>
            <a:pPr algn="just">
              <a:buFont typeface="+mj-lt"/>
              <a:buAutoNum type="arabicPeriod"/>
            </a:pPr>
            <a:r>
              <a:rPr lang="en-US" b="1" dirty="0">
                <a:latin typeface="Times New Roman" panose="02020603050405020304" pitchFamily="18" charset="0"/>
                <a:cs typeface="Times New Roman" panose="02020603050405020304" pitchFamily="18" charset="0"/>
              </a:rPr>
              <a:t>Real-Time Data Processing</a:t>
            </a:r>
            <a:r>
              <a:rPr lang="en-US" dirty="0">
                <a:latin typeface="Times New Roman" panose="02020603050405020304" pitchFamily="18" charset="0"/>
                <a:cs typeface="Times New Roman" panose="02020603050405020304" pitchFamily="18" charset="0"/>
              </a:rPr>
              <a:t>: The need for real-time analysis will grow, especially in sectors like e-commerce, financial trading, and IoT (Internet of Things). Stream processing tools like Apache Kafka will become more prominent.</a:t>
            </a:r>
          </a:p>
        </p:txBody>
      </p:sp>
    </p:spTree>
    <p:extLst>
      <p:ext uri="{BB962C8B-B14F-4D97-AF65-F5344CB8AC3E}">
        <p14:creationId xmlns:p14="http://schemas.microsoft.com/office/powerpoint/2010/main" val="21440068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139458F-4B57-4FDA-8E12-ED19F95C40EF}"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Future of Data Science</a:t>
            </a:r>
          </a:p>
        </p:txBody>
      </p:sp>
      <p:sp>
        <p:nvSpPr>
          <p:cNvPr id="2" name="Footer Placeholder 1">
            <a:extLst>
              <a:ext uri="{FF2B5EF4-FFF2-40B4-BE49-F238E27FC236}">
                <a16:creationId xmlns:a16="http://schemas.microsoft.com/office/drawing/2014/main" id="{CCCA59A6-0EA5-4A7E-2B51-FC9ED6634317}"/>
              </a:ext>
            </a:extLst>
          </p:cNvPr>
          <p:cNvSpPr>
            <a:spLocks noGrp="1"/>
          </p:cNvSpPr>
          <p:nvPr>
            <p:ph type="ftr" sz="quarter" idx="11"/>
          </p:nvPr>
        </p:nvSpPr>
        <p:spPr/>
        <p:txBody>
          <a:bodyPr/>
          <a:lstStyle/>
          <a:p>
            <a:r>
              <a:rPr lang="en-US"/>
              <a:t>Dr. Kumod Kr. Gupta     Data Analytics ACSAI0512                      Unit Number 1</a:t>
            </a:r>
          </a:p>
        </p:txBody>
      </p:sp>
      <p:sp>
        <p:nvSpPr>
          <p:cNvPr id="8" name="TextBox 7">
            <a:extLst>
              <a:ext uri="{FF2B5EF4-FFF2-40B4-BE49-F238E27FC236}">
                <a16:creationId xmlns:a16="http://schemas.microsoft.com/office/drawing/2014/main" id="{57270B3A-A007-FC06-E812-A860EE001BAF}"/>
              </a:ext>
            </a:extLst>
          </p:cNvPr>
          <p:cNvSpPr txBox="1"/>
          <p:nvPr/>
        </p:nvSpPr>
        <p:spPr>
          <a:xfrm>
            <a:off x="1219200" y="1219200"/>
            <a:ext cx="9220200" cy="2585323"/>
          </a:xfrm>
          <a:prstGeom prst="rect">
            <a:avLst/>
          </a:prstGeom>
          <a:noFill/>
        </p:spPr>
        <p:txBody>
          <a:bodyPr wrap="square">
            <a:spAutoFit/>
          </a:bodyPr>
          <a:lstStyle/>
          <a:p>
            <a:pPr marL="285750" indent="-285750" algn="just">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Data Privacy and Security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With growing data regulations (like GDPR), data scientists will need to prioritize privacy and security, developing techniques to handle sensitive information responsibly.</a:t>
            </a:r>
          </a:p>
          <a:p>
            <a:pPr marL="285750" indent="-285750" algn="just">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Domain-Specific Solutions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Specialized data science solutions tailored to industries such as healthcare, agriculture, and manufacturing will increase, focusing on solving unique problems within each field.</a:t>
            </a:r>
          </a:p>
          <a:p>
            <a:pPr marL="285750" indent="-285750" algn="just">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Quantum Computing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While still in early stages, quantum computing could revolutionize data science by solving complex problems that are currently impossible for classical computers.</a:t>
            </a:r>
          </a:p>
        </p:txBody>
      </p:sp>
    </p:spTree>
    <p:extLst>
      <p:ext uri="{BB962C8B-B14F-4D97-AF65-F5344CB8AC3E}">
        <p14:creationId xmlns:p14="http://schemas.microsoft.com/office/powerpoint/2010/main" val="1143441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Date Placeholder 8"/>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AD558E69-28D2-4A37-9183-2C04A147AD5F}" type="datetime1">
              <a:rPr lang="en-US" smtClean="0">
                <a:solidFill>
                  <a:srgbClr val="FFFFFF"/>
                </a:solidFill>
              </a:rPr>
              <a:t>12/29/2024</a:t>
            </a:fld>
            <a:endParaRPr lang="en-US">
              <a:solidFill>
                <a:srgbClr val="FFFFFF"/>
              </a:solidFill>
            </a:endParaRPr>
          </a:p>
        </p:txBody>
      </p:sp>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Dr. Kumod Kr. Gupta     Data Analytics ACSAI0512                      Unit Number 1</a:t>
            </a:r>
          </a:p>
        </p:txBody>
      </p:sp>
      <p:sp>
        <p:nvSpPr>
          <p:cNvPr id="10" name="Slide Number Placeholder 9"/>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a:solidFill>
                  <a:srgbClr val="FFFFFF"/>
                </a:solidFill>
              </a:rPr>
              <a:pPr>
                <a:spcAft>
                  <a:spcPts val="600"/>
                </a:spcAft>
              </a:pPr>
              <a:t>9</a:t>
            </a:fld>
            <a:endParaRPr lang="en-US">
              <a:solidFill>
                <a:srgbClr val="FFFFFF"/>
              </a:solidFill>
            </a:endParaRP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cs typeface="Calibri"/>
              </a:rPr>
              <a:t>Syllabus</a:t>
            </a:r>
            <a:endParaRPr lang="en-US" sz="2800" dirty="0"/>
          </a:p>
        </p:txBody>
      </p:sp>
      <p:sp>
        <p:nvSpPr>
          <p:cNvPr id="11" name="TextBox 8">
            <a:extLst>
              <a:ext uri="{FF2B5EF4-FFF2-40B4-BE49-F238E27FC236}">
                <a16:creationId xmlns:a16="http://schemas.microsoft.com/office/drawing/2014/main" id="{95876497-49A5-E0CF-1B97-46FC4D7A12D0}"/>
              </a:ext>
            </a:extLst>
          </p:cNvPr>
          <p:cNvSpPr txBox="1"/>
          <p:nvPr/>
        </p:nvSpPr>
        <p:spPr>
          <a:xfrm>
            <a:off x="2609850" y="1714589"/>
            <a:ext cx="6194125"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IN" sz="2100" b="1" dirty="0"/>
              <a:t>UNIT-V: Data Visualization </a:t>
            </a:r>
            <a:endParaRPr lang="en-US" sz="2100" b="1" dirty="0">
              <a:cs typeface="Calibri"/>
            </a:endParaRPr>
          </a:p>
        </p:txBody>
      </p:sp>
      <p:graphicFrame>
        <p:nvGraphicFramePr>
          <p:cNvPr id="5" name="Diagram 4">
            <a:extLst>
              <a:ext uri="{FF2B5EF4-FFF2-40B4-BE49-F238E27FC236}">
                <a16:creationId xmlns:a16="http://schemas.microsoft.com/office/drawing/2014/main" id="{33E97B39-B5A6-1676-001A-58C9AE2F306E}"/>
              </a:ext>
            </a:extLst>
          </p:cNvPr>
          <p:cNvGraphicFramePr/>
          <p:nvPr>
            <p:extLst>
              <p:ext uri="{D42A27DB-BD31-4B8C-83A1-F6EECF244321}">
                <p14:modId xmlns:p14="http://schemas.microsoft.com/office/powerpoint/2010/main" val="1290815649"/>
              </p:ext>
            </p:extLst>
          </p:nvPr>
        </p:nvGraphicFramePr>
        <p:xfrm>
          <a:off x="2609850" y="2332282"/>
          <a:ext cx="8751857" cy="3849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96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0DE2AB2-BDE1-46FE-BC47-F0F0845EF651}"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90</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Applications of Data Science in Various Fields</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just"/>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r>
              <a:rPr lang="en-US" sz="2400" b="1" dirty="0">
                <a:latin typeface="Times New Roman" panose="02020603050405020304" pitchFamily="18" charset="0"/>
                <a:cs typeface="Times New Roman" panose="02020603050405020304" pitchFamily="18" charset="0"/>
              </a:rPr>
              <a:t>Healthcare:</a:t>
            </a:r>
            <a:r>
              <a:rPr lang="en-US" sz="2400" dirty="0">
                <a:latin typeface="Times New Roman" panose="02020603050405020304" pitchFamily="18" charset="0"/>
                <a:cs typeface="Times New Roman" panose="02020603050405020304" pitchFamily="18" charset="0"/>
              </a:rPr>
              <a:t> Data science can identify and predict disease and personalize healthcare recommendations.</a:t>
            </a:r>
            <a:endParaRPr lang="en-US" sz="2000" dirty="0">
              <a:latin typeface="Times New Roman" panose="02020603050405020304" pitchFamily="18" charset="0"/>
              <a:cs typeface="Times New Roman" panose="02020603050405020304" pitchFamily="18" charset="0"/>
            </a:endParaRPr>
          </a:p>
          <a:p>
            <a:pPr algn="just">
              <a:spcBef>
                <a:spcPts val="0"/>
              </a:spcBef>
            </a:pPr>
            <a:r>
              <a:rPr lang="en-US" sz="2400" b="1" dirty="0">
                <a:latin typeface="Times New Roman" panose="02020603050405020304" pitchFamily="18" charset="0"/>
                <a:cs typeface="Times New Roman" panose="02020603050405020304" pitchFamily="18" charset="0"/>
              </a:rPr>
              <a:t>Transportation:</a:t>
            </a:r>
            <a:r>
              <a:rPr lang="en-US" sz="2400" dirty="0">
                <a:latin typeface="Times New Roman" panose="02020603050405020304" pitchFamily="18" charset="0"/>
                <a:cs typeface="Times New Roman" panose="02020603050405020304" pitchFamily="18" charset="0"/>
              </a:rPr>
              <a:t> Data science can optimize shipping routes in real-time.</a:t>
            </a:r>
            <a:endParaRPr lang="en-US" dirty="0">
              <a:latin typeface="Times New Roman" panose="02020603050405020304" pitchFamily="18" charset="0"/>
              <a:cs typeface="Times New Roman" panose="02020603050405020304" pitchFamily="18" charset="0"/>
            </a:endParaRPr>
          </a:p>
          <a:p>
            <a:pPr algn="just">
              <a:spcBef>
                <a:spcPts val="0"/>
              </a:spcBef>
            </a:pPr>
            <a:r>
              <a:rPr lang="en-US" sz="2400" b="1" dirty="0">
                <a:latin typeface="Times New Roman" panose="02020603050405020304" pitchFamily="18" charset="0"/>
                <a:cs typeface="Times New Roman" panose="02020603050405020304" pitchFamily="18" charset="0"/>
              </a:rPr>
              <a:t>Sports:</a:t>
            </a:r>
            <a:r>
              <a:rPr lang="en-US" sz="2400" dirty="0">
                <a:latin typeface="Times New Roman" panose="02020603050405020304" pitchFamily="18" charset="0"/>
                <a:cs typeface="Times New Roman" panose="02020603050405020304" pitchFamily="18" charset="0"/>
              </a:rPr>
              <a:t> Data science can accurately evaluate athletes’ performance.</a:t>
            </a:r>
            <a:endParaRPr lang="en-US" dirty="0">
              <a:latin typeface="Times New Roman" panose="02020603050405020304" pitchFamily="18" charset="0"/>
              <a:cs typeface="Times New Roman" panose="02020603050405020304" pitchFamily="18" charset="0"/>
            </a:endParaRPr>
          </a:p>
          <a:p>
            <a:pPr algn="just">
              <a:spcBef>
                <a:spcPts val="0"/>
              </a:spcBef>
            </a:pPr>
            <a:r>
              <a:rPr lang="en-US" sz="2400" b="1" dirty="0">
                <a:latin typeface="Times New Roman" panose="02020603050405020304" pitchFamily="18" charset="0"/>
                <a:cs typeface="Times New Roman" panose="02020603050405020304" pitchFamily="18" charset="0"/>
              </a:rPr>
              <a:t>Government:</a:t>
            </a:r>
            <a:r>
              <a:rPr lang="en-US" sz="2400" dirty="0">
                <a:latin typeface="Times New Roman" panose="02020603050405020304" pitchFamily="18" charset="0"/>
                <a:cs typeface="Times New Roman" panose="02020603050405020304" pitchFamily="18" charset="0"/>
              </a:rPr>
              <a:t> Data science can prevent tax evasion and predict incarceration rates.</a:t>
            </a:r>
            <a:endParaRPr lang="en-US" dirty="0">
              <a:latin typeface="Times New Roman" panose="02020603050405020304" pitchFamily="18" charset="0"/>
              <a:cs typeface="Times New Roman" panose="02020603050405020304" pitchFamily="18" charset="0"/>
            </a:endParaRPr>
          </a:p>
          <a:p>
            <a:pPr algn="just">
              <a:spcBef>
                <a:spcPts val="0"/>
              </a:spcBef>
            </a:pPr>
            <a:r>
              <a:rPr lang="en-US" sz="2400" b="1" dirty="0">
                <a:latin typeface="Times New Roman" panose="02020603050405020304" pitchFamily="18" charset="0"/>
                <a:cs typeface="Times New Roman" panose="02020603050405020304" pitchFamily="18" charset="0"/>
              </a:rPr>
              <a:t>E-commerce:</a:t>
            </a:r>
            <a:r>
              <a:rPr lang="en-US" sz="2400" dirty="0">
                <a:latin typeface="Times New Roman" panose="02020603050405020304" pitchFamily="18" charset="0"/>
                <a:cs typeface="Times New Roman" panose="02020603050405020304" pitchFamily="18" charset="0"/>
              </a:rPr>
              <a:t> Data science can automate digital ad placement.</a:t>
            </a:r>
            <a:endParaRPr lang="en-US" dirty="0">
              <a:latin typeface="Times New Roman" panose="02020603050405020304" pitchFamily="18" charset="0"/>
              <a:cs typeface="Times New Roman" panose="02020603050405020304" pitchFamily="18" charset="0"/>
            </a:endParaRPr>
          </a:p>
          <a:p>
            <a:pPr algn="just">
              <a:spcBef>
                <a:spcPts val="0"/>
              </a:spcBef>
            </a:pPr>
            <a:r>
              <a:rPr lang="en-US" sz="2400" b="1" dirty="0">
                <a:latin typeface="Times New Roman" panose="02020603050405020304" pitchFamily="18" charset="0"/>
                <a:cs typeface="Times New Roman" panose="02020603050405020304" pitchFamily="18" charset="0"/>
              </a:rPr>
              <a:t>Gaming:</a:t>
            </a:r>
            <a:r>
              <a:rPr lang="en-US" sz="2400" dirty="0">
                <a:latin typeface="Times New Roman" panose="02020603050405020304" pitchFamily="18" charset="0"/>
                <a:cs typeface="Times New Roman" panose="02020603050405020304" pitchFamily="18" charset="0"/>
              </a:rPr>
              <a:t> Data science can improve online gaming experiences.</a:t>
            </a:r>
            <a:endParaRPr lang="en-US" dirty="0">
              <a:latin typeface="Times New Roman" panose="02020603050405020304" pitchFamily="18" charset="0"/>
              <a:cs typeface="Times New Roman" panose="02020603050405020304" pitchFamily="18" charset="0"/>
            </a:endParaRPr>
          </a:p>
          <a:p>
            <a:pPr algn="just">
              <a:spcBef>
                <a:spcPts val="0"/>
              </a:spcBef>
            </a:pPr>
            <a:r>
              <a:rPr lang="en-US" sz="2400" b="1" dirty="0">
                <a:latin typeface="Times New Roman" panose="02020603050405020304" pitchFamily="18" charset="0"/>
                <a:cs typeface="Times New Roman" panose="02020603050405020304" pitchFamily="18" charset="0"/>
              </a:rPr>
              <a:t>Social media:</a:t>
            </a:r>
            <a:r>
              <a:rPr lang="en-US" sz="2400" dirty="0">
                <a:latin typeface="Times New Roman" panose="02020603050405020304" pitchFamily="18" charset="0"/>
                <a:cs typeface="Times New Roman" panose="02020603050405020304" pitchFamily="18" charset="0"/>
              </a:rPr>
              <a:t> Data science can create algorithms to pinpoint compatible partners.</a:t>
            </a:r>
            <a:endParaRPr lang="en-US" dirty="0">
              <a:latin typeface="Times New Roman" panose="02020603050405020304" pitchFamily="18" charset="0"/>
              <a:cs typeface="Times New Roman" panose="02020603050405020304" pitchFamily="18" charset="0"/>
            </a:endParaRPr>
          </a:p>
          <a:p>
            <a:pPr algn="just">
              <a:spcBef>
                <a:spcPts val="0"/>
              </a:spcBef>
            </a:pPr>
            <a:r>
              <a:rPr lang="en-US" sz="2400" b="1" dirty="0">
                <a:latin typeface="Times New Roman" panose="02020603050405020304" pitchFamily="18" charset="0"/>
                <a:cs typeface="Times New Roman" panose="02020603050405020304" pitchFamily="18" charset="0"/>
              </a:rPr>
              <a:t>Fintech: </a:t>
            </a:r>
            <a:r>
              <a:rPr lang="en-US" sz="2400" dirty="0">
                <a:latin typeface="Times New Roman" panose="02020603050405020304" pitchFamily="18" charset="0"/>
                <a:cs typeface="Times New Roman" panose="02020603050405020304" pitchFamily="18" charset="0"/>
              </a:rPr>
              <a:t>Data science can help create credit reports and financial profiles, run accelerated underwriting and create predictive models based on historical payroll data.</a:t>
            </a:r>
            <a:endParaRPr lang="en-US" dirty="0">
              <a:latin typeface="Times New Roman" panose="02020603050405020304" pitchFamily="18" charset="0"/>
              <a:cs typeface="Times New Roman" panose="02020603050405020304" pitchFamily="18" charset="0"/>
            </a:endParaRPr>
          </a:p>
          <a:p>
            <a:pPr algn="just"/>
            <a:br>
              <a:rPr lang="en-US" sz="2400" dirty="0">
                <a:latin typeface="Times New Roman" panose="02020603050405020304" pitchFamily="18" charset="0"/>
                <a:cs typeface="Times New Roman" panose="02020603050405020304" pitchFamily="18" charset="0"/>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2" name="Footer Placeholder 1">
            <a:extLst>
              <a:ext uri="{FF2B5EF4-FFF2-40B4-BE49-F238E27FC236}">
                <a16:creationId xmlns:a16="http://schemas.microsoft.com/office/drawing/2014/main" id="{8A7852A9-A5C9-C209-F410-EC80BF877C09}"/>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5691085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55CA059-83BC-4E5B-95EF-7AF0A4683AE3}"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91</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Applications of Data Science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a:ea typeface="Calibri"/>
              <a:cs typeface="Calibri"/>
            </a:endParaRPr>
          </a:p>
        </p:txBody>
      </p:sp>
      <p:pic>
        <p:nvPicPr>
          <p:cNvPr id="2" name="Picture 1" descr="A diagram of data science applications">
            <a:extLst>
              <a:ext uri="{FF2B5EF4-FFF2-40B4-BE49-F238E27FC236}">
                <a16:creationId xmlns:a16="http://schemas.microsoft.com/office/drawing/2014/main" id="{3A1FF212-30CC-A853-50EF-9A6E3530E8AD}"/>
              </a:ext>
            </a:extLst>
          </p:cNvPr>
          <p:cNvPicPr>
            <a:picLocks noChangeAspect="1"/>
          </p:cNvPicPr>
          <p:nvPr/>
        </p:nvPicPr>
        <p:blipFill>
          <a:blip r:embed="rId4"/>
          <a:stretch>
            <a:fillRect/>
          </a:stretch>
        </p:blipFill>
        <p:spPr>
          <a:xfrm>
            <a:off x="1371600" y="903526"/>
            <a:ext cx="9525000" cy="5035789"/>
          </a:xfrm>
          <a:prstGeom prst="rect">
            <a:avLst/>
          </a:prstGeom>
        </p:spPr>
      </p:pic>
      <p:sp>
        <p:nvSpPr>
          <p:cNvPr id="6" name="Footer Placeholder 5">
            <a:extLst>
              <a:ext uri="{FF2B5EF4-FFF2-40B4-BE49-F238E27FC236}">
                <a16:creationId xmlns:a16="http://schemas.microsoft.com/office/drawing/2014/main" id="{4884DE9C-614F-1471-DB32-1DC2A332D226}"/>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3238457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038EC9D-9C7C-4F97-B9B0-3E74A34C9FFB}"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92</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 : NETFLIX</a:t>
            </a:r>
          </a:p>
        </p:txBody>
      </p:sp>
      <p:sp>
        <p:nvSpPr>
          <p:cNvPr id="2" name="Footer Placeholder 1">
            <a:extLst>
              <a:ext uri="{FF2B5EF4-FFF2-40B4-BE49-F238E27FC236}">
                <a16:creationId xmlns:a16="http://schemas.microsoft.com/office/drawing/2014/main" id="{5EA134C8-1232-812A-8085-CF61E4F8BC09}"/>
              </a:ext>
            </a:extLst>
          </p:cNvPr>
          <p:cNvSpPr>
            <a:spLocks noGrp="1"/>
          </p:cNvSpPr>
          <p:nvPr>
            <p:ph type="ftr" sz="quarter" idx="11"/>
          </p:nvPr>
        </p:nvSpPr>
        <p:spPr/>
        <p:txBody>
          <a:bodyPr/>
          <a:lstStyle/>
          <a:p>
            <a:r>
              <a:rPr lang="en-US"/>
              <a:t>Dr. Kumod Kr. Gupta     Data Analytics ACSAI0512                      Unit Number 1</a:t>
            </a:r>
          </a:p>
        </p:txBody>
      </p:sp>
      <p:sp>
        <p:nvSpPr>
          <p:cNvPr id="9" name="TextBox 8">
            <a:extLst>
              <a:ext uri="{FF2B5EF4-FFF2-40B4-BE49-F238E27FC236}">
                <a16:creationId xmlns:a16="http://schemas.microsoft.com/office/drawing/2014/main" id="{D13D035E-403F-E6F1-8C42-24C1645A2AAA}"/>
              </a:ext>
            </a:extLst>
          </p:cNvPr>
          <p:cNvSpPr txBox="1"/>
          <p:nvPr/>
        </p:nvSpPr>
        <p:spPr>
          <a:xfrm>
            <a:off x="990600" y="1219200"/>
            <a:ext cx="9982200" cy="3970318"/>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Netflix</a:t>
            </a:r>
          </a:p>
          <a:p>
            <a:pPr algn="just"/>
            <a:r>
              <a:rPr lang="en-US" dirty="0">
                <a:latin typeface="Times New Roman" panose="02020603050405020304" pitchFamily="18" charset="0"/>
                <a:cs typeface="Times New Roman" panose="02020603050405020304" pitchFamily="18" charset="0"/>
              </a:rPr>
              <a:t>Netflix uses data science extensively to enhance user experience, improve content, and optimize its operations. Here are some key use cases:</a:t>
            </a:r>
          </a:p>
          <a:p>
            <a:pPr algn="just"/>
            <a:r>
              <a:rPr lang="en-US" b="1" dirty="0">
                <a:latin typeface="Times New Roman" panose="02020603050405020304" pitchFamily="18" charset="0"/>
                <a:cs typeface="Times New Roman" panose="02020603050405020304" pitchFamily="18" charset="0"/>
              </a:rPr>
              <a:t>1. Personalized Recommendations</a:t>
            </a:r>
          </a:p>
          <a:p>
            <a:pPr algn="just"/>
            <a:r>
              <a:rPr lang="en-US" dirty="0">
                <a:latin typeface="Times New Roman" panose="02020603050405020304" pitchFamily="18" charset="0"/>
                <a:cs typeface="Times New Roman" panose="02020603050405020304" pitchFamily="18" charset="0"/>
              </a:rPr>
              <a:t>Netflix's recommendation engine is powered by data science algorithms that analyze user preferences. It collects data on what shows/movies you watch, how long you watch, and even what you search for. Using machine learning, Netflix predicts what content you'll likely enjoy and suggests shows or movies to keep you engaged.</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you watch a lot of science fiction movies, Netflix will recommend more movies in that genre.</a:t>
            </a:r>
          </a:p>
          <a:p>
            <a:pPr algn="just"/>
            <a:r>
              <a:rPr lang="en-US" b="1" dirty="0">
                <a:latin typeface="Times New Roman" panose="02020603050405020304" pitchFamily="18" charset="0"/>
                <a:cs typeface="Times New Roman" panose="02020603050405020304" pitchFamily="18" charset="0"/>
              </a:rPr>
              <a:t>2. Content Creation and Investment Decisions</a:t>
            </a:r>
          </a:p>
          <a:p>
            <a:pPr algn="just"/>
            <a:r>
              <a:rPr lang="en-US" dirty="0">
                <a:latin typeface="Times New Roman" panose="02020603050405020304" pitchFamily="18" charset="0"/>
                <a:cs typeface="Times New Roman" panose="02020603050405020304" pitchFamily="18" charset="0"/>
              </a:rPr>
              <a:t>Netflix uses data science to decide what types of content to produce or license. By analyzing user behavior and trends, they can predict which shows or genres will be successful and where to invest their money.</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Netflix created </a:t>
            </a:r>
            <a:r>
              <a:rPr lang="en-US" i="1" dirty="0">
                <a:latin typeface="Times New Roman" panose="02020603050405020304" pitchFamily="18" charset="0"/>
                <a:cs typeface="Times New Roman" panose="02020603050405020304" pitchFamily="18" charset="0"/>
              </a:rPr>
              <a:t>House of Cards</a:t>
            </a:r>
            <a:r>
              <a:rPr lang="en-US" dirty="0">
                <a:latin typeface="Times New Roman" panose="02020603050405020304" pitchFamily="18" charset="0"/>
                <a:cs typeface="Times New Roman" panose="02020603050405020304" pitchFamily="18" charset="0"/>
              </a:rPr>
              <a:t> based on insights that political dramas were highly engaging for certain audiences.</a:t>
            </a:r>
          </a:p>
        </p:txBody>
      </p:sp>
    </p:spTree>
    <p:extLst>
      <p:ext uri="{BB962C8B-B14F-4D97-AF65-F5344CB8AC3E}">
        <p14:creationId xmlns:p14="http://schemas.microsoft.com/office/powerpoint/2010/main" val="38033383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4B8A524-3D2C-4A14-A760-492023476F17}"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93</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 : NETFLIX</a:t>
            </a:r>
          </a:p>
        </p:txBody>
      </p:sp>
      <p:sp>
        <p:nvSpPr>
          <p:cNvPr id="2" name="Footer Placeholder 1">
            <a:extLst>
              <a:ext uri="{FF2B5EF4-FFF2-40B4-BE49-F238E27FC236}">
                <a16:creationId xmlns:a16="http://schemas.microsoft.com/office/drawing/2014/main" id="{0A655534-346A-C3AC-C66E-194404698208}"/>
              </a:ext>
            </a:extLst>
          </p:cNvPr>
          <p:cNvSpPr>
            <a:spLocks noGrp="1"/>
          </p:cNvSpPr>
          <p:nvPr>
            <p:ph type="ftr" sz="quarter" idx="11"/>
          </p:nvPr>
        </p:nvSpPr>
        <p:spPr/>
        <p:txBody>
          <a:bodyPr/>
          <a:lstStyle/>
          <a:p>
            <a:r>
              <a:rPr lang="en-US"/>
              <a:t>Dr. Kumod Kr. Gupta     Data Analytics ACSAI0512                      Unit Number 1</a:t>
            </a:r>
          </a:p>
        </p:txBody>
      </p:sp>
      <p:sp>
        <p:nvSpPr>
          <p:cNvPr id="9" name="TextBox 8">
            <a:extLst>
              <a:ext uri="{FF2B5EF4-FFF2-40B4-BE49-F238E27FC236}">
                <a16:creationId xmlns:a16="http://schemas.microsoft.com/office/drawing/2014/main" id="{F2FC780D-115D-38C8-D01A-85B46C663E90}"/>
              </a:ext>
            </a:extLst>
          </p:cNvPr>
          <p:cNvSpPr txBox="1"/>
          <p:nvPr/>
        </p:nvSpPr>
        <p:spPr>
          <a:xfrm>
            <a:off x="1219200" y="1291346"/>
            <a:ext cx="9525000" cy="3416320"/>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Optimizing Streaming Quality</a:t>
            </a:r>
          </a:p>
          <a:p>
            <a:pPr algn="just"/>
            <a:r>
              <a:rPr lang="en-US" dirty="0">
                <a:latin typeface="Times New Roman" panose="02020603050405020304" pitchFamily="18" charset="0"/>
                <a:cs typeface="Times New Roman" panose="02020603050405020304" pitchFamily="18" charset="0"/>
              </a:rPr>
              <a:t>Data science helps Netflix optimize the quality of video streaming based on your internet speed. It analyzes network conditions in real time and adjusts video resolution to ensure smooth playback without buffering.</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your internet speed fluctuates, Netflix will automatically lower the video resolution to avoid interruptions.</a:t>
            </a:r>
          </a:p>
          <a:p>
            <a:pPr algn="just"/>
            <a:r>
              <a:rPr lang="en-US" b="1" dirty="0">
                <a:latin typeface="Times New Roman" panose="02020603050405020304" pitchFamily="18" charset="0"/>
                <a:cs typeface="Times New Roman" panose="02020603050405020304" pitchFamily="18" charset="0"/>
              </a:rPr>
              <a:t>4. Reducing Subscriber Churn</a:t>
            </a:r>
          </a:p>
          <a:p>
            <a:pPr algn="just"/>
            <a:r>
              <a:rPr lang="en-US" dirty="0">
                <a:latin typeface="Times New Roman" panose="02020603050405020304" pitchFamily="18" charset="0"/>
                <a:cs typeface="Times New Roman" panose="02020603050405020304" pitchFamily="18" charset="0"/>
              </a:rPr>
              <a:t>Data science helps Netflix identify users who might stop their subscriptions. By analyzing user data, they can detect patterns that show when someone is likely to leave (e.g., watching less content). Netflix can then take action, such as recommending new content to keep them engaged.</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you haven't watched anything in a while, Netflix might send you personalized emails with content suggestions.</a:t>
            </a:r>
          </a:p>
        </p:txBody>
      </p:sp>
    </p:spTree>
    <p:extLst>
      <p:ext uri="{BB962C8B-B14F-4D97-AF65-F5344CB8AC3E}">
        <p14:creationId xmlns:p14="http://schemas.microsoft.com/office/powerpoint/2010/main" val="2467300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4B8A524-3D2C-4A14-A760-492023476F17}"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94</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 : NETFLIX</a:t>
            </a:r>
          </a:p>
        </p:txBody>
      </p:sp>
      <p:sp>
        <p:nvSpPr>
          <p:cNvPr id="2" name="Footer Placeholder 1">
            <a:extLst>
              <a:ext uri="{FF2B5EF4-FFF2-40B4-BE49-F238E27FC236}">
                <a16:creationId xmlns:a16="http://schemas.microsoft.com/office/drawing/2014/main" id="{0A655534-346A-C3AC-C66E-194404698208}"/>
              </a:ext>
            </a:extLst>
          </p:cNvPr>
          <p:cNvSpPr>
            <a:spLocks noGrp="1"/>
          </p:cNvSpPr>
          <p:nvPr>
            <p:ph type="ftr" sz="quarter" idx="11"/>
          </p:nvPr>
        </p:nvSpPr>
        <p:spPr/>
        <p:txBody>
          <a:bodyPr/>
          <a:lstStyle/>
          <a:p>
            <a:r>
              <a:rPr lang="en-US"/>
              <a:t>Dr. Kumod Kr. Gupta     Data Analytics ACSAI0512                      Unit Number 1</a:t>
            </a:r>
          </a:p>
        </p:txBody>
      </p:sp>
      <p:sp>
        <p:nvSpPr>
          <p:cNvPr id="8" name="TextBox 7">
            <a:extLst>
              <a:ext uri="{FF2B5EF4-FFF2-40B4-BE49-F238E27FC236}">
                <a16:creationId xmlns:a16="http://schemas.microsoft.com/office/drawing/2014/main" id="{0607FA27-548F-C6F9-1AD0-405FA1D024BE}"/>
              </a:ext>
            </a:extLst>
          </p:cNvPr>
          <p:cNvSpPr txBox="1"/>
          <p:nvPr/>
        </p:nvSpPr>
        <p:spPr>
          <a:xfrm>
            <a:off x="1371600" y="1143000"/>
            <a:ext cx="9448800" cy="3139321"/>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A/B Testing</a:t>
            </a:r>
          </a:p>
          <a:p>
            <a:pPr algn="just"/>
            <a:r>
              <a:rPr lang="en-US" dirty="0">
                <a:latin typeface="Times New Roman" panose="02020603050405020304" pitchFamily="18" charset="0"/>
                <a:cs typeface="Times New Roman" panose="02020603050405020304" pitchFamily="18" charset="0"/>
              </a:rPr>
              <a:t>Netflix frequently runs A/B tests to improve its interface, features, and user experience. They use data science to analyze which version of a feature performs better in terms of engagement and satisfaction.</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Netflix may test different layouts or button placements to see which one makes users watch more content.</a:t>
            </a:r>
          </a:p>
          <a:p>
            <a:pPr algn="just"/>
            <a:r>
              <a:rPr lang="en-US" b="1" dirty="0">
                <a:latin typeface="Times New Roman" panose="02020603050405020304" pitchFamily="18" charset="0"/>
                <a:cs typeface="Times New Roman" panose="02020603050405020304" pitchFamily="18" charset="0"/>
              </a:rPr>
              <a:t>6. Pricing Strategy</a:t>
            </a:r>
          </a:p>
          <a:p>
            <a:pPr algn="just"/>
            <a:r>
              <a:rPr lang="en-US" dirty="0">
                <a:latin typeface="Times New Roman" panose="02020603050405020304" pitchFamily="18" charset="0"/>
                <a:cs typeface="Times New Roman" panose="02020603050405020304" pitchFamily="18" charset="0"/>
              </a:rPr>
              <a:t>Data science helps Netflix set its subscription prices by analyzing market trends, competitor pricing, and user data. This allows them to find the optimal balance between affordability and profitability.</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Netflix may adjust its pricing in different countries based on user demand and economic conditions.</a:t>
            </a:r>
          </a:p>
        </p:txBody>
      </p:sp>
    </p:spTree>
    <p:extLst>
      <p:ext uri="{BB962C8B-B14F-4D97-AF65-F5344CB8AC3E}">
        <p14:creationId xmlns:p14="http://schemas.microsoft.com/office/powerpoint/2010/main" val="35089821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DC1A181-7C46-428D-9D27-3F7AA379897C}"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95</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 UBER</a:t>
            </a:r>
          </a:p>
        </p:txBody>
      </p:sp>
      <p:sp>
        <p:nvSpPr>
          <p:cNvPr id="2" name="Footer Placeholder 1">
            <a:extLst>
              <a:ext uri="{FF2B5EF4-FFF2-40B4-BE49-F238E27FC236}">
                <a16:creationId xmlns:a16="http://schemas.microsoft.com/office/drawing/2014/main" id="{20E544FC-84B0-FF9E-4414-C51BF40BD068}"/>
              </a:ext>
            </a:extLst>
          </p:cNvPr>
          <p:cNvSpPr>
            <a:spLocks noGrp="1"/>
          </p:cNvSpPr>
          <p:nvPr>
            <p:ph type="ftr" sz="quarter" idx="11"/>
          </p:nvPr>
        </p:nvSpPr>
        <p:spPr/>
        <p:txBody>
          <a:bodyPr/>
          <a:lstStyle/>
          <a:p>
            <a:r>
              <a:rPr lang="en-US"/>
              <a:t>Dr. Kumod Kr. Gupta     Data Analytics ACSAI0512                      Unit Number 1</a:t>
            </a:r>
          </a:p>
        </p:txBody>
      </p:sp>
      <p:sp>
        <p:nvSpPr>
          <p:cNvPr id="6" name="TextBox 5">
            <a:extLst>
              <a:ext uri="{FF2B5EF4-FFF2-40B4-BE49-F238E27FC236}">
                <a16:creationId xmlns:a16="http://schemas.microsoft.com/office/drawing/2014/main" id="{815F1E70-08D7-312B-3F07-AF97CA99F9C6}"/>
              </a:ext>
            </a:extLst>
          </p:cNvPr>
          <p:cNvSpPr txBox="1"/>
          <p:nvPr/>
        </p:nvSpPr>
        <p:spPr>
          <a:xfrm>
            <a:off x="1143000" y="978370"/>
            <a:ext cx="9982200" cy="4247317"/>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Uber</a:t>
            </a:r>
          </a:p>
          <a:p>
            <a:pPr algn="just"/>
            <a:r>
              <a:rPr lang="en-US" dirty="0">
                <a:latin typeface="Times New Roman" panose="02020603050405020304" pitchFamily="18" charset="0"/>
                <a:cs typeface="Times New Roman" panose="02020603050405020304" pitchFamily="18" charset="0"/>
              </a:rPr>
              <a:t>Uber uses data science in many ways to improve its services, optimize operations, and enhance the rider and driver experience. Here are some key use cases:</a:t>
            </a:r>
          </a:p>
          <a:p>
            <a:pPr algn="just"/>
            <a:r>
              <a:rPr lang="en-US" b="1" dirty="0">
                <a:latin typeface="Times New Roman" panose="02020603050405020304" pitchFamily="18" charset="0"/>
                <a:cs typeface="Times New Roman" panose="02020603050405020304" pitchFamily="18" charset="0"/>
              </a:rPr>
              <a:t>1. Dynamic Pricing (Surge Pricing)</a:t>
            </a:r>
          </a:p>
          <a:p>
            <a:pPr algn="just"/>
            <a:r>
              <a:rPr lang="en-US" dirty="0">
                <a:latin typeface="Times New Roman" panose="02020603050405020304" pitchFamily="18" charset="0"/>
                <a:cs typeface="Times New Roman" panose="02020603050405020304" pitchFamily="18" charset="0"/>
              </a:rPr>
              <a:t>Uber uses data science algorithms to adjust prices based on demand and supply. When demand for rides is high (e.g., during rush hours or bad weather), the price goes up, and when demand is low, the price goes down. This helps balance the number of available drivers and riders.</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there are more people requesting rides than available drivers, Uber increases prices (surge pricing) to encourage more drivers to get on the road.</a:t>
            </a:r>
          </a:p>
          <a:p>
            <a:pPr algn="just"/>
            <a:r>
              <a:rPr lang="en-US" b="1" dirty="0">
                <a:latin typeface="Times New Roman" panose="02020603050405020304" pitchFamily="18" charset="0"/>
                <a:cs typeface="Times New Roman" panose="02020603050405020304" pitchFamily="18" charset="0"/>
              </a:rPr>
              <a:t>2. ETA (Estimated Time of Arrival) Prediction</a:t>
            </a:r>
          </a:p>
          <a:p>
            <a:pPr algn="just"/>
            <a:r>
              <a:rPr lang="en-US" dirty="0">
                <a:latin typeface="Times New Roman" panose="02020603050405020304" pitchFamily="18" charset="0"/>
                <a:cs typeface="Times New Roman" panose="02020603050405020304" pitchFamily="18" charset="0"/>
              </a:rPr>
              <a:t>Uber uses data science to calculate the estimated time of arrival for rides. By analyzing historical traffic patterns, current traffic conditions, and GPS data, Uber provides accurate predictions of how long a driver will take to reach a rider and how long the ride will take to the destination.</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you're going to the airport, Uber's app tells you exactly when the car will arrive and how long the trip will take.</a:t>
            </a:r>
          </a:p>
        </p:txBody>
      </p:sp>
    </p:spTree>
    <p:extLst>
      <p:ext uri="{BB962C8B-B14F-4D97-AF65-F5344CB8AC3E}">
        <p14:creationId xmlns:p14="http://schemas.microsoft.com/office/powerpoint/2010/main" val="2218336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DC1A181-7C46-428D-9D27-3F7AA379897C}"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96</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 UBER</a:t>
            </a:r>
          </a:p>
        </p:txBody>
      </p:sp>
      <p:sp>
        <p:nvSpPr>
          <p:cNvPr id="2" name="Footer Placeholder 1">
            <a:extLst>
              <a:ext uri="{FF2B5EF4-FFF2-40B4-BE49-F238E27FC236}">
                <a16:creationId xmlns:a16="http://schemas.microsoft.com/office/drawing/2014/main" id="{20E544FC-84B0-FF9E-4414-C51BF40BD068}"/>
              </a:ext>
            </a:extLst>
          </p:cNvPr>
          <p:cNvSpPr>
            <a:spLocks noGrp="1"/>
          </p:cNvSpPr>
          <p:nvPr>
            <p:ph type="ftr" sz="quarter" idx="11"/>
          </p:nvPr>
        </p:nvSpPr>
        <p:spPr/>
        <p:txBody>
          <a:bodyPr/>
          <a:lstStyle/>
          <a:p>
            <a:r>
              <a:rPr lang="en-US"/>
              <a:t>Dr. Kumod Kr. Gupta     Data Analytics ACSAI0512                      Unit Number 1</a:t>
            </a:r>
          </a:p>
        </p:txBody>
      </p:sp>
      <p:sp>
        <p:nvSpPr>
          <p:cNvPr id="7" name="TextBox 6">
            <a:extLst>
              <a:ext uri="{FF2B5EF4-FFF2-40B4-BE49-F238E27FC236}">
                <a16:creationId xmlns:a16="http://schemas.microsoft.com/office/drawing/2014/main" id="{5C668EAF-0E67-9240-1501-AEB41A6BD0CB}"/>
              </a:ext>
            </a:extLst>
          </p:cNvPr>
          <p:cNvSpPr txBox="1"/>
          <p:nvPr/>
        </p:nvSpPr>
        <p:spPr>
          <a:xfrm>
            <a:off x="1524000" y="1152847"/>
            <a:ext cx="9296400" cy="3416320"/>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Route Optimization</a:t>
            </a:r>
          </a:p>
          <a:p>
            <a:pPr algn="just"/>
            <a:r>
              <a:rPr lang="en-US" dirty="0">
                <a:latin typeface="Times New Roman" panose="02020603050405020304" pitchFamily="18" charset="0"/>
                <a:cs typeface="Times New Roman" panose="02020603050405020304" pitchFamily="18" charset="0"/>
              </a:rPr>
              <a:t>Uber uses data science to find the best and fastest routes for drivers. The system analyzes real-time traffic data, road conditions, and driver locations to suggest the most efficient route. This saves time and fuel, improving both the rider’s experience and the driver’s earnings.</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there’s heavy traffic on the usual route, Uber’s system will reroute the driver to a less congested road.</a:t>
            </a:r>
          </a:p>
          <a:p>
            <a:pPr algn="just"/>
            <a:r>
              <a:rPr lang="en-US" b="1" dirty="0">
                <a:latin typeface="Times New Roman" panose="02020603050405020304" pitchFamily="18" charset="0"/>
                <a:cs typeface="Times New Roman" panose="02020603050405020304" pitchFamily="18" charset="0"/>
              </a:rPr>
              <a:t>4. Matching Riders with Drivers</a:t>
            </a:r>
          </a:p>
          <a:p>
            <a:pPr algn="just"/>
            <a:r>
              <a:rPr lang="en-US" dirty="0">
                <a:latin typeface="Times New Roman" panose="02020603050405020304" pitchFamily="18" charset="0"/>
                <a:cs typeface="Times New Roman" panose="02020603050405020304" pitchFamily="18" charset="0"/>
              </a:rPr>
              <a:t>Uber’s algorithms match riders with nearby drivers in the most efficient way possible. It considers factors like the driver’s current location, rider demand, and driver preferences to minimize waiting time for both parties.</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Uber’s algorithm might pair you with a driver who is just a few minutes away, instead of one who is farther, reducing your wait time.</a:t>
            </a:r>
          </a:p>
        </p:txBody>
      </p:sp>
    </p:spTree>
    <p:extLst>
      <p:ext uri="{BB962C8B-B14F-4D97-AF65-F5344CB8AC3E}">
        <p14:creationId xmlns:p14="http://schemas.microsoft.com/office/powerpoint/2010/main" val="25581070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DC1A181-7C46-428D-9D27-3F7AA379897C}"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97</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 :UBER</a:t>
            </a:r>
          </a:p>
        </p:txBody>
      </p:sp>
      <p:sp>
        <p:nvSpPr>
          <p:cNvPr id="2" name="Footer Placeholder 1">
            <a:extLst>
              <a:ext uri="{FF2B5EF4-FFF2-40B4-BE49-F238E27FC236}">
                <a16:creationId xmlns:a16="http://schemas.microsoft.com/office/drawing/2014/main" id="{20E544FC-84B0-FF9E-4414-C51BF40BD068}"/>
              </a:ext>
            </a:extLst>
          </p:cNvPr>
          <p:cNvSpPr>
            <a:spLocks noGrp="1"/>
          </p:cNvSpPr>
          <p:nvPr>
            <p:ph type="ftr" sz="quarter" idx="11"/>
          </p:nvPr>
        </p:nvSpPr>
        <p:spPr/>
        <p:txBody>
          <a:bodyPr/>
          <a:lstStyle/>
          <a:p>
            <a:r>
              <a:rPr lang="en-US"/>
              <a:t>Dr. Kumod Kr. Gupta     Data Analytics ACSAI0512                      Unit Number 1</a:t>
            </a:r>
          </a:p>
        </p:txBody>
      </p:sp>
      <p:sp>
        <p:nvSpPr>
          <p:cNvPr id="6" name="TextBox 5">
            <a:extLst>
              <a:ext uri="{FF2B5EF4-FFF2-40B4-BE49-F238E27FC236}">
                <a16:creationId xmlns:a16="http://schemas.microsoft.com/office/drawing/2014/main" id="{B3A7FA30-B004-356E-F6B5-20B9BAF695BC}"/>
              </a:ext>
            </a:extLst>
          </p:cNvPr>
          <p:cNvSpPr txBox="1"/>
          <p:nvPr/>
        </p:nvSpPr>
        <p:spPr>
          <a:xfrm>
            <a:off x="990600" y="1093537"/>
            <a:ext cx="10210800" cy="507831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Fraud Detection</a:t>
            </a:r>
          </a:p>
          <a:p>
            <a:r>
              <a:rPr lang="en-US" dirty="0">
                <a:latin typeface="Times New Roman" panose="02020603050405020304" pitchFamily="18" charset="0"/>
                <a:cs typeface="Times New Roman" panose="02020603050405020304" pitchFamily="18" charset="0"/>
              </a:rPr>
              <a:t>Uber uses data science to detect and prevent fraudulent activities such as fake accounts, fraudulent payments, or false ride requests. Machine learning algorithms analyze patterns of normal and abnormal behavior, flagging anything that seems suspicious.</a:t>
            </a:r>
          </a:p>
          <a:p>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someone repeatedly cancels rides or requests multiple rides with strange patterns, Uber’s system will flag and investigate it.</a:t>
            </a:r>
          </a:p>
          <a:p>
            <a:r>
              <a:rPr lang="en-US" b="1" dirty="0">
                <a:latin typeface="Times New Roman" panose="02020603050405020304" pitchFamily="18" charset="0"/>
                <a:cs typeface="Times New Roman" panose="02020603050405020304" pitchFamily="18" charset="0"/>
              </a:rPr>
              <a:t>6. Driver Incentives</a:t>
            </a:r>
          </a:p>
          <a:p>
            <a:r>
              <a:rPr lang="en-US" dirty="0">
                <a:latin typeface="Times New Roman" panose="02020603050405020304" pitchFamily="18" charset="0"/>
                <a:cs typeface="Times New Roman" panose="02020603050405020304" pitchFamily="18" charset="0"/>
              </a:rPr>
              <a:t>Uber uses data science to create incentive programs that encourage drivers to work more during peak hours or in high-demand areas. These incentives are based on demand predictions, helping Uber ensure enough drivers are available when needed.</a:t>
            </a:r>
          </a:p>
          <a:p>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During big events like concerts, Uber might offer bonuses to drivers to encourage them to drive in that area, ensuring there are enough cars for all the people needing rides.</a:t>
            </a:r>
          </a:p>
          <a:p>
            <a:r>
              <a:rPr lang="en-US" b="1" dirty="0">
                <a:latin typeface="Times New Roman" panose="02020603050405020304" pitchFamily="18" charset="0"/>
                <a:cs typeface="Times New Roman" panose="02020603050405020304" pitchFamily="18" charset="0"/>
              </a:rPr>
              <a:t>7. Customer Support and Feedback</a:t>
            </a:r>
          </a:p>
          <a:p>
            <a:r>
              <a:rPr lang="en-US" dirty="0">
                <a:latin typeface="Times New Roman" panose="02020603050405020304" pitchFamily="18" charset="0"/>
                <a:cs typeface="Times New Roman" panose="02020603050405020304" pitchFamily="18" charset="0"/>
              </a:rPr>
              <a:t>Uber analyzes rider and driver feedback to improve its services. Data science helps Uber identify patterns in complaints, suggestions, and ratings, allowing them to address common issues, improve user experience, and even personalize interactions.</a:t>
            </a:r>
          </a:p>
          <a:p>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many users in a certain city complain about long wait times, Uber may analyze this data to adjust how drivers are dispatched in that area.</a:t>
            </a:r>
          </a:p>
        </p:txBody>
      </p:sp>
    </p:spTree>
    <p:extLst>
      <p:ext uri="{BB962C8B-B14F-4D97-AF65-F5344CB8AC3E}">
        <p14:creationId xmlns:p14="http://schemas.microsoft.com/office/powerpoint/2010/main" val="23671023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DC1A181-7C46-428D-9D27-3F7AA379897C}"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98</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 UBER</a:t>
            </a:r>
          </a:p>
        </p:txBody>
      </p:sp>
      <p:sp>
        <p:nvSpPr>
          <p:cNvPr id="2" name="Footer Placeholder 1">
            <a:extLst>
              <a:ext uri="{FF2B5EF4-FFF2-40B4-BE49-F238E27FC236}">
                <a16:creationId xmlns:a16="http://schemas.microsoft.com/office/drawing/2014/main" id="{20E544FC-84B0-FF9E-4414-C51BF40BD068}"/>
              </a:ext>
            </a:extLst>
          </p:cNvPr>
          <p:cNvSpPr>
            <a:spLocks noGrp="1"/>
          </p:cNvSpPr>
          <p:nvPr>
            <p:ph type="ftr" sz="quarter" idx="11"/>
          </p:nvPr>
        </p:nvSpPr>
        <p:spPr/>
        <p:txBody>
          <a:bodyPr/>
          <a:lstStyle/>
          <a:p>
            <a:r>
              <a:rPr lang="en-US"/>
              <a:t>Dr. Kumod Kr. Gupta     Data Analytics ACSAI0512                      Unit Number 1</a:t>
            </a:r>
          </a:p>
        </p:txBody>
      </p:sp>
      <p:sp>
        <p:nvSpPr>
          <p:cNvPr id="7" name="TextBox 6">
            <a:extLst>
              <a:ext uri="{FF2B5EF4-FFF2-40B4-BE49-F238E27FC236}">
                <a16:creationId xmlns:a16="http://schemas.microsoft.com/office/drawing/2014/main" id="{81EA37FB-4995-4F70-B0E7-1E4B4D6670AE}"/>
              </a:ext>
            </a:extLst>
          </p:cNvPr>
          <p:cNvSpPr txBox="1"/>
          <p:nvPr/>
        </p:nvSpPr>
        <p:spPr>
          <a:xfrm>
            <a:off x="1219200" y="1143000"/>
            <a:ext cx="9448800" cy="3416320"/>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Safety Features</a:t>
            </a:r>
          </a:p>
          <a:p>
            <a:pPr algn="just"/>
            <a:r>
              <a:rPr lang="en-US" dirty="0">
                <a:latin typeface="Times New Roman" panose="02020603050405020304" pitchFamily="18" charset="0"/>
                <a:cs typeface="Times New Roman" panose="02020603050405020304" pitchFamily="18" charset="0"/>
              </a:rPr>
              <a:t>Uber uses data science to enhance the safety of riders and drivers. For example, Uber’s system can detect unusual behavior, like a ride taking an unusually long route, and trigger safety alerts. They also use data to analyze past incidents and implement preventive measures.</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a ride stops unexpectedly for too long or goes far off course, Uber might alert the rider and driver, offering them the option to trigger a safety check.</a:t>
            </a:r>
          </a:p>
          <a:p>
            <a:pPr algn="just"/>
            <a:r>
              <a:rPr lang="en-US" b="1" dirty="0">
                <a:latin typeface="Times New Roman" panose="02020603050405020304" pitchFamily="18" charset="0"/>
                <a:cs typeface="Times New Roman" panose="02020603050405020304" pitchFamily="18" charset="0"/>
              </a:rPr>
              <a:t>9. Uber Pool (Ride Sharing)</a:t>
            </a:r>
          </a:p>
          <a:p>
            <a:pPr algn="just"/>
            <a:r>
              <a:rPr lang="en-US" dirty="0">
                <a:latin typeface="Times New Roman" panose="02020603050405020304" pitchFamily="18" charset="0"/>
                <a:cs typeface="Times New Roman" panose="02020603050405020304" pitchFamily="18" charset="0"/>
              </a:rPr>
              <a:t>Uber Pool, the carpooling service, relies on data science to match multiple riders going in the same direction. Uber uses algorithms to find the most efficient combination of riders and routes, ensuring everyone reaches their destination with minimal detours.</a:t>
            </a:r>
          </a:p>
          <a:p>
            <a:pPr algn="just"/>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If you and another rider are both headed downtown, Uber Pool might group you together in one car, optimizing the trip for both</a:t>
            </a:r>
            <a:r>
              <a:rPr lang="en-US" dirty="0"/>
              <a:t>.</a:t>
            </a:r>
          </a:p>
        </p:txBody>
      </p:sp>
    </p:spTree>
    <p:extLst>
      <p:ext uri="{BB962C8B-B14F-4D97-AF65-F5344CB8AC3E}">
        <p14:creationId xmlns:p14="http://schemas.microsoft.com/office/powerpoint/2010/main" val="13700605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5"/>
          <p:cNvSpPr txBox="1">
            <a:spLocks noGrp="1"/>
          </p:cNvSpPr>
          <p:nvPr>
            <p:ph type="dt" idx="10"/>
          </p:nvPr>
        </p:nvSpPr>
        <p:spPr>
          <a:xfrm>
            <a:off x="1981200" y="6356351"/>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CEA90A9-850B-4E37-A330-90E4ECA2CBEF}" type="datetime1">
              <a:rPr lang="en-US" smtClean="0"/>
              <a:t>12/29/2024</a:t>
            </a:fld>
            <a:endParaRPr/>
          </a:p>
        </p:txBody>
      </p:sp>
      <p:sp>
        <p:nvSpPr>
          <p:cNvPr id="249" name="Google Shape;249;p15"/>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99</a:t>
            </a:fld>
            <a:endParaRPr/>
          </a:p>
        </p:txBody>
      </p:sp>
      <p:pic>
        <p:nvPicPr>
          <p:cNvPr id="3" name="Picture 2" descr="A black and red logo&#10;&#10;Description automatically generated">
            <a:extLst>
              <a:ext uri="{FF2B5EF4-FFF2-40B4-BE49-F238E27FC236}">
                <a16:creationId xmlns:a16="http://schemas.microsoft.com/office/drawing/2014/main" id="{07EC9AE8-33D4-BCA8-1DF3-BD79AA3D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itle 1">
            <a:extLst>
              <a:ext uri="{FF2B5EF4-FFF2-40B4-BE49-F238E27FC236}">
                <a16:creationId xmlns:a16="http://schemas.microsoft.com/office/drawing/2014/main" id="{66AE8710-954B-43BD-9201-F66A5A474B8B}"/>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a typeface="Calibri"/>
                <a:cs typeface="Calibri"/>
              </a:rPr>
              <a:t>Use-Cases of Data Science</a:t>
            </a:r>
          </a:p>
        </p:txBody>
      </p:sp>
      <p:sp>
        <p:nvSpPr>
          <p:cNvPr id="4" name="Title 3">
            <a:extLst>
              <a:ext uri="{FF2B5EF4-FFF2-40B4-BE49-F238E27FC236}">
                <a16:creationId xmlns:a16="http://schemas.microsoft.com/office/drawing/2014/main" id="{21C1053B-E3A2-3336-10CE-1C3AFB4B1466}"/>
              </a:ext>
            </a:extLst>
          </p:cNvPr>
          <p:cNvSpPr>
            <a:spLocks noGrp="1"/>
          </p:cNvSpPr>
          <p:nvPr>
            <p:ph type="title"/>
          </p:nvPr>
        </p:nvSpPr>
        <p:spPr>
          <a:xfrm rot="10800000" flipV="1">
            <a:off x="609601" y="1259487"/>
            <a:ext cx="11332233" cy="4679828"/>
          </a:xfrm>
        </p:spPr>
        <p:txBody>
          <a:bodyPr>
            <a:normAutofit fontScale="90000"/>
          </a:bodyPr>
          <a:lstStyle/>
          <a:p>
            <a:pPr algn="just">
              <a:spcBef>
                <a:spcPts val="0"/>
              </a:spcBef>
            </a:pP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1800" dirty="0">
                <a:latin typeface="Times New Roman"/>
                <a:cs typeface="Segoe UI"/>
              </a:rPr>
            </a:br>
            <a:br>
              <a:rPr lang="en-US" sz="1800" dirty="0">
                <a:latin typeface="Times New Roman"/>
                <a:cs typeface="Segoe UI"/>
              </a:rPr>
            </a:br>
            <a:r>
              <a:rPr lang="en-US" sz="2000" b="1" dirty="0">
                <a:latin typeface="Times New Roman" panose="02020603050405020304" pitchFamily="18" charset="0"/>
                <a:ea typeface="+mj-lt"/>
                <a:cs typeface="Times New Roman" panose="02020603050405020304" pitchFamily="18" charset="0"/>
              </a:rPr>
              <a:t>Facebook – Using Data to Revolutionize Social Networking &amp; Advertising</a:t>
            </a:r>
            <a:endParaRPr lang="en-US" sz="2000" dirty="0">
              <a:latin typeface="Times New Roman" panose="02020603050405020304" pitchFamily="18" charset="0"/>
              <a:ea typeface="+mj-lt"/>
              <a:cs typeface="Times New Roman" panose="02020603050405020304" pitchFamily="18" charset="0"/>
            </a:endParaRPr>
          </a:p>
          <a:p>
            <a:pPr algn="just">
              <a:spcBef>
                <a:spcPts val="352"/>
              </a:spcBef>
            </a:pPr>
            <a:endParaRPr lang="en-US" sz="2000" dirty="0">
              <a:latin typeface="Times New Roman" panose="02020603050405020304" pitchFamily="18" charset="0"/>
              <a:ea typeface="+mj-lt"/>
              <a:cs typeface="Times New Roman" panose="02020603050405020304" pitchFamily="18" charset="0"/>
            </a:endParaRPr>
          </a:p>
          <a:p>
            <a:pPr marL="342900" indent="-342900" algn="just">
              <a:spcBef>
                <a:spcPts val="352"/>
              </a:spcBef>
              <a:buFont typeface="Arial,Sans-Serif"/>
              <a:buChar char="•"/>
            </a:pPr>
            <a:r>
              <a:rPr lang="en-US" sz="2000" dirty="0">
                <a:latin typeface="Times New Roman" panose="02020603050405020304" pitchFamily="18" charset="0"/>
                <a:ea typeface="+mj-lt"/>
                <a:cs typeface="Times New Roman" panose="02020603050405020304" pitchFamily="18" charset="0"/>
              </a:rPr>
              <a:t>Facebook is a social-media leader of the world today. With millions of users around the world, Facebook utilizes a large scale quantitative research through data science to gain insights about the social interactions of the people.</a:t>
            </a:r>
          </a:p>
          <a:p>
            <a:pPr marL="342900" indent="-342900" algn="just">
              <a:spcBef>
                <a:spcPts val="352"/>
              </a:spcBef>
              <a:buFont typeface="Arial,Sans-Serif"/>
              <a:buChar char="•"/>
            </a:pPr>
            <a:r>
              <a:rPr lang="en-US" sz="2000" dirty="0">
                <a:latin typeface="Times New Roman" panose="02020603050405020304" pitchFamily="18" charset="0"/>
                <a:ea typeface="+mj-lt"/>
                <a:cs typeface="Times New Roman" panose="02020603050405020304" pitchFamily="18" charset="0"/>
              </a:rPr>
              <a:t>Facebook has become a hub of innovation where it has been using advanced techniques in data science to study user behavior and gain insights to improve their product. Facebook makes use of advanced technology in data science called deep learning.</a:t>
            </a:r>
          </a:p>
          <a:p>
            <a:pPr marL="342900" indent="-342900" algn="just">
              <a:spcBef>
                <a:spcPts val="352"/>
              </a:spcBef>
              <a:buFont typeface="Arial,Sans-Serif"/>
              <a:buChar char="•"/>
            </a:pPr>
            <a:r>
              <a:rPr lang="en-US" sz="2000" dirty="0">
                <a:latin typeface="Times New Roman" panose="02020603050405020304" pitchFamily="18" charset="0"/>
                <a:ea typeface="+mj-lt"/>
                <a:cs typeface="Times New Roman" panose="02020603050405020304" pitchFamily="18" charset="0"/>
              </a:rPr>
              <a:t>Using deep learning, Facebook makes use of facial recognition and text analysis. In facial recognition, Facebook uses powerful neural networks to classify faces in the photographs. It uses its own text understanding engine called “</a:t>
            </a:r>
            <a:r>
              <a:rPr lang="en-US" sz="2000" dirty="0" err="1">
                <a:latin typeface="Times New Roman" panose="02020603050405020304" pitchFamily="18" charset="0"/>
                <a:ea typeface="+mj-lt"/>
                <a:cs typeface="Times New Roman" panose="02020603050405020304" pitchFamily="18" charset="0"/>
              </a:rPr>
              <a:t>DeepText</a:t>
            </a:r>
            <a:r>
              <a:rPr lang="en-US" sz="2000" dirty="0">
                <a:latin typeface="Times New Roman" panose="02020603050405020304" pitchFamily="18" charset="0"/>
                <a:ea typeface="+mj-lt"/>
                <a:cs typeface="Times New Roman" panose="02020603050405020304" pitchFamily="18" charset="0"/>
              </a:rPr>
              <a:t>” to understand user sentences.</a:t>
            </a:r>
          </a:p>
          <a:p>
            <a:pPr marL="342900" indent="-342900" algn="just">
              <a:spcBef>
                <a:spcPts val="352"/>
              </a:spcBef>
              <a:buFont typeface="Arial,Sans-Serif"/>
              <a:buChar char="•"/>
            </a:pPr>
            <a:r>
              <a:rPr lang="en-US" sz="2000" dirty="0">
                <a:latin typeface="Times New Roman" panose="02020603050405020304" pitchFamily="18" charset="0"/>
                <a:ea typeface="+mj-lt"/>
                <a:cs typeface="Times New Roman" panose="02020603050405020304" pitchFamily="18" charset="0"/>
              </a:rPr>
              <a:t>It also uses Deep Text to understand people’s interest and aligning photographs with texts.</a:t>
            </a:r>
          </a:p>
          <a:p>
            <a:pPr marL="342900" indent="-342900" algn="just">
              <a:spcBef>
                <a:spcPts val="352"/>
              </a:spcBef>
              <a:buFont typeface="Arial,Sans-Serif"/>
              <a:buChar char="•"/>
            </a:pPr>
            <a:r>
              <a:rPr lang="en-US" sz="2000" dirty="0">
                <a:latin typeface="Times New Roman" panose="02020603050405020304" pitchFamily="18" charset="0"/>
                <a:ea typeface="+mj-lt"/>
                <a:cs typeface="Times New Roman" panose="02020603050405020304" pitchFamily="18" charset="0"/>
              </a:rPr>
              <a:t>However, more than being a social media platform, Facebook is more of an advertisement corporation. It uses deep learning for targeted advertising. Using this, it decides what kind of advertisements the users should view.</a:t>
            </a:r>
          </a:p>
          <a:p>
            <a:pPr marL="342900" indent="-342900" algn="just">
              <a:spcBef>
                <a:spcPts val="352"/>
              </a:spcBef>
              <a:buFont typeface="Arial,Sans-Serif"/>
              <a:buChar char="•"/>
            </a:pPr>
            <a:r>
              <a:rPr lang="en-US" sz="2000" dirty="0">
                <a:latin typeface="Times New Roman" panose="02020603050405020304" pitchFamily="18" charset="0"/>
                <a:ea typeface="+mj-lt"/>
                <a:cs typeface="Times New Roman" panose="02020603050405020304" pitchFamily="18" charset="0"/>
              </a:rPr>
              <a:t>It uses the insights gained from the data to cluster users based on their preferences and provides them with the advertisements that appeal to them.</a:t>
            </a:r>
          </a:p>
          <a:p>
            <a:pPr algn="just">
              <a:spcBef>
                <a:spcPts val="0"/>
              </a:spcBef>
            </a:pPr>
            <a:br>
              <a:rPr lang="en-US" sz="2000" dirty="0">
                <a:latin typeface="Times New Roman" panose="02020603050405020304" pitchFamily="18" charset="0"/>
                <a:cs typeface="Times New Roman" panose="02020603050405020304" pitchFamily="18" charset="0"/>
              </a:rPr>
            </a:br>
            <a:br>
              <a:rPr lang="en-US" sz="2400" dirty="0">
                <a:latin typeface="Segoe UI"/>
                <a:cs typeface="Segoe UI"/>
              </a:rPr>
            </a:br>
            <a:br>
              <a:rPr lang="en-US" sz="2400" dirty="0">
                <a:latin typeface="Segoe UI"/>
                <a:cs typeface="Segoe UI"/>
              </a:rPr>
            </a:br>
            <a:endParaRPr lang="en-US" sz="1800" b="1" dirty="0">
              <a:cs typeface="Calibri"/>
            </a:endParaRPr>
          </a:p>
          <a:p>
            <a:pPr marL="342900" indent="-231140" algn="just">
              <a:spcBef>
                <a:spcPts val="352"/>
              </a:spcBef>
            </a:pPr>
            <a:endParaRPr lang="en-US" sz="2400" dirty="0">
              <a:ea typeface="+mj-lt"/>
              <a:cs typeface="+mj-lt"/>
            </a:endParaRPr>
          </a:p>
          <a:p>
            <a:pPr algn="l"/>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br>
              <a:rPr lang="en-US" sz="2400" dirty="0">
                <a:latin typeface="Segoe UI"/>
                <a:cs typeface="Segoe UI"/>
              </a:rPr>
            </a:br>
            <a:endParaRPr lang="en-US" sz="2000" dirty="0">
              <a:latin typeface="Times New Roman"/>
              <a:ea typeface="Calibri"/>
              <a:cs typeface="Arial"/>
            </a:endParaRPr>
          </a:p>
          <a:p>
            <a:pPr algn="l"/>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sz="2200" dirty="0">
                <a:latin typeface="Times New Roman"/>
                <a:cs typeface="Segoe UI"/>
              </a:rPr>
            </a:br>
            <a:br>
              <a:rPr lang="en-US" dirty="0"/>
            </a:br>
            <a:endParaRPr lang="en-US" dirty="0">
              <a:ea typeface="Calibri"/>
              <a:cs typeface="Calibri"/>
            </a:endParaRPr>
          </a:p>
        </p:txBody>
      </p:sp>
      <p:sp>
        <p:nvSpPr>
          <p:cNvPr id="2" name="Footer Placeholder 1">
            <a:extLst>
              <a:ext uri="{FF2B5EF4-FFF2-40B4-BE49-F238E27FC236}">
                <a16:creationId xmlns:a16="http://schemas.microsoft.com/office/drawing/2014/main" id="{6972EB37-28BF-CE1B-1199-6C43FF8687F9}"/>
              </a:ext>
            </a:extLst>
          </p:cNvPr>
          <p:cNvSpPr>
            <a:spLocks noGrp="1"/>
          </p:cNvSpPr>
          <p:nvPr>
            <p:ph type="ftr" sz="quarter" idx="11"/>
          </p:nvPr>
        </p:nvSpPr>
        <p:spPr/>
        <p:txBody>
          <a:bodyPr/>
          <a:lstStyle/>
          <a:p>
            <a:r>
              <a:rPr lang="en-US"/>
              <a:t>Dr. Kumod Kr. Gupta     Data Analytics ACSAI0512                      Unit Number 1</a:t>
            </a:r>
          </a:p>
        </p:txBody>
      </p:sp>
    </p:spTree>
    <p:extLst>
      <p:ext uri="{BB962C8B-B14F-4D97-AF65-F5344CB8AC3E}">
        <p14:creationId xmlns:p14="http://schemas.microsoft.com/office/powerpoint/2010/main" val="2142854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F4D15DFDEA6F41AC4917459B29C3E8" ma:contentTypeVersion="0" ma:contentTypeDescription="Create a new document." ma:contentTypeScope="" ma:versionID="8ffeeba7c7cb771f5d2e403aa21f6d28">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8A9ED6-1293-46B7-97D3-0532279C43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D8813A4-8A0A-41D4-B7C5-0550258DEE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2408</TotalTime>
  <Words>11863</Words>
  <Application>Microsoft Office PowerPoint</Application>
  <PresentationFormat>Widescreen</PresentationFormat>
  <Paragraphs>1284</Paragraphs>
  <Slides>106</Slides>
  <Notes>94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106</vt:i4>
      </vt:variant>
    </vt:vector>
  </HeadingPairs>
  <TitlesOfParts>
    <vt:vector size="116" baseType="lpstr">
      <vt:lpstr>Arial</vt:lpstr>
      <vt:lpstr>Arial,Sans-Serif</vt:lpstr>
      <vt:lpstr>Calibri</vt:lpstr>
      <vt:lpstr>Calibri Light</vt:lpstr>
      <vt:lpstr>Liberation Serif</vt:lpstr>
      <vt:lpstr>Noto Sans Symbols</vt:lpstr>
      <vt:lpstr>Segoe UI</vt:lpstr>
      <vt:lpstr>Symbol</vt:lpstr>
      <vt:lpstr>Times New Roman</vt:lpstr>
      <vt:lpstr>Office Theme</vt:lpstr>
      <vt:lpstr>Noida Institute of Engineering and Technology, Greater Noida</vt:lpstr>
      <vt:lpstr>Faculty Introduction</vt:lpstr>
      <vt:lpstr>Evaluation Scheme</vt:lpstr>
      <vt:lpstr>Syllabus</vt:lpstr>
      <vt:lpstr>Syllabus</vt:lpstr>
      <vt:lpstr>Syllabus</vt:lpstr>
      <vt:lpstr>Syllabus</vt:lpstr>
      <vt:lpstr>Syllabus</vt:lpstr>
      <vt:lpstr>Syllabus</vt:lpstr>
      <vt:lpstr>Branch Wise Applications</vt:lpstr>
      <vt:lpstr>Course Objective</vt:lpstr>
      <vt:lpstr>Course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Science?</vt:lpstr>
      <vt:lpstr>What is Data Science?</vt:lpstr>
      <vt:lpstr> What is Data Science?</vt:lpstr>
      <vt:lpstr>Data Science is a combination of multiple disciplines that uses statistics, data analysis, and machine learning to analyze data and to extract knowledge and insights from it. .  By using Data Science, companies are able to make: Better decisions (should we choose A or B) Predictive analysis (what will happen next?) Pattern discoveries (find pattern, or maybe hidden information in the data)   </vt:lpstr>
      <vt:lpstr>    Where is Data Science Needed?  Data Science is used in many industries in the world today, e.g. banking, consultancy, healthcare, and manufacturing.  Examples where Data Science is needed:   For route planning: To discover the best routes to ship To foresee delays for flight/ship/train etc. (through predictive analysis) To create promotional offers To find the best suited time to deliver goods To forecast the next years revenue for a company To analyze health benefit of training To predict who will win elections    </vt:lpstr>
      <vt:lpstr>   How Does a Data Scientist Work? A Data Scientist requires expertise in several backgrounds: Machine Learning Statistics Programming (Python or R) Mathematics Databases A Data Scientist must find patterns within the data. Before he/she can find the patterns, he/she must organize the data in a standard format.      </vt:lpstr>
      <vt:lpstr>     How Does a Data Scientist Work?  Here is how a Data Scientist works: Ask the right questions - To understand the business problem. Explore and collect data - From database, web logs, customer feedback, etc. Extract the data - Transform the data to a standardized format. Clean the data - Remove erroneous values from the data. Find and replace missing values - Check for missing values and replace them with a suitable value (e.g. an average value). Normalize data - Scale the values in a practical range (e.g. 140 cm is smaller than 1,8 m. However, the number 140 is larger than 1,8. - so scaling is important). Analyze data, find patterns and make future predictions. Represent the result - Present the result with useful insights in a way the "company" can understand.       </vt:lpstr>
      <vt:lpstr>             </vt:lpstr>
      <vt:lpstr>           Sources   Social networking sites: Facebook, Google, LinkedIn all these sites generates huge amount of data on a day to day basis as they have billions of users worldwide. E-commerce site: Sites like Amazon, Flipkart, Alibaba generates huge amount of logs from which users buying trends can be traced. Weather Station: All the weather station and satellite gives very huge data which are stored and manipulated to forecast weather. Telecom company: Telecom giants like Airtel, Vodafone study the user trends and accordingly publish their plans and for this they store the data of its million users. Share Market: Stock exchange across the world generates huge amount of data through its daily transaction.              </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             </vt:lpstr>
      <vt:lpstr>             </vt:lpstr>
      <vt:lpstr>PowerPoint Presentation</vt:lpstr>
      <vt:lpstr>             </vt:lpstr>
      <vt:lpstr>PowerPoint Presentation</vt:lpstr>
      <vt:lpstr>PowerPoint Presentation</vt:lpstr>
      <vt:lpstr>         Healthcare: Data science can identify and predict disease and personalize healthcare recommendations. Transportation: Data science can optimize shipping routes in real-time. Sports: Data science can accurately evaluate athletes’ performance. Government: Data science can prevent tax evasion and predict incarceration rates. E-commerce: Data science can automate digital ad placement. Gaming: Data science can improve online gaming experiences. Social media: Data science can create algorithms to pinpoint compatible partners. Fintech: Data science can help create credit reports and financial profiles, run accelerated underwriting and create predictive models based on historical payroll data.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Facebook – Using Data to Revolutionize Social Networking &amp; Advertising  Facebook is a social-media leader of the world today. With millions of users around the world, Facebook utilizes a large scale quantitative research through data science to gain insights about the social interactions of the people. Facebook has become a hub of innovation where it has been using advanced techniques in data science to study user behavior and gain insights to improve their product. Facebook makes use of advanced technology in data science called deep learning. Using deep learning, Facebook makes use of facial recognition and text analysis. In facial recognition, Facebook uses powerful neural networks to classify faces in the photographs. It uses its own text understanding engine called “DeepText” to understand user sentences. It also uses Deep Text to understand people’s interest and aligning photographs with texts. However, more than being a social media platform, Facebook is more of an advertisement corporation. It uses deep learning for targeted advertising. Using this, it decides what kind of advertisements the users should view. It uses the insights gained from the data to cluster users based on their preferences and provides them with the advertisements that appeal to them.                  </vt:lpstr>
      <vt:lpstr>                       Since its inception, Amazon has been working hard to make itself a customer-centric platform. Amazon heavily relies on predictive analytics to increase customer satisfaction. It does so through a personalized recommendation system. This recommendation system is a hybrid type that also involves collaborative filtering which is comprehensive in nature. Amazon analyzes the historical purchases of the user to recommend more products.  This also comes through the suggestions that are drawn from other users who use similar products or provide similar ratings. Amazon has an anticipatory shipping model that uses big data for predicting the products that are most likely to be purchased by its users. It analyzes the pattern of your purchases and sends products to your nearest warehouse which you may utilize in the future. Amazon also optimizes the prices on its websites by keeping in mind various parameters like the user activity, order history, prices offered by the competitors, product availability, etc. Using this method, Amazon provides discounts on popular items and earns profits on less popular items. Another area where every e-commerce platform is addressing is Fraud Detection. Amazon has its own novel ways and algorithms to detect fraud sellers and fraudulent purchases. Other than online platforms, Amazon has been optimizing the packaging of products in warehouses and increasing the efficiency of packaging lines through the data collected from the workers.     .                  </vt:lpstr>
      <vt:lpstr>           .                  </vt:lpstr>
      <vt:lpstr>             </vt:lpstr>
      <vt:lpstr>             </vt:lpstr>
      <vt:lpstr>             </vt:lpstr>
      <vt:lpstr>             </vt:lpstr>
      <vt:lpstr>            1. What is data science and its benefits? 2. Explain role and stages in data science? 3. What are the goals of data science? 4. What is data Analysis? Why is python used for data analysis? 5. Explain supervised and unsupervised machine Learning? 6. Why we need the machine Learning in data science? 7.Explain general techniques for handling volumes of data?   8.What are the problems face when handling large data? 9.Explain different stages of data Science? 10.Difference between data Analysis and analytics?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Priya goel</cp:lastModifiedBy>
  <cp:revision>1437</cp:revision>
  <dcterms:created xsi:type="dcterms:W3CDTF">2006-08-16T00:00:00Z</dcterms:created>
  <dcterms:modified xsi:type="dcterms:W3CDTF">2024-12-29T11:46:27Z</dcterms:modified>
</cp:coreProperties>
</file>